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87" r:id="rId2"/>
    <p:sldId id="295" r:id="rId3"/>
    <p:sldId id="296" r:id="rId4"/>
    <p:sldId id="297" r:id="rId5"/>
    <p:sldId id="298" r:id="rId6"/>
    <p:sldId id="299" r:id="rId7"/>
    <p:sldId id="300" r:id="rId8"/>
    <p:sldId id="301" r:id="rId9"/>
    <p:sldId id="30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300" y="2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12394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640144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599989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1599376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AF80A4-8601-4EE8-AF11-57C89016F1E9}"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553855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AF80A4-8601-4EE8-AF11-57C89016F1E9}"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783161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AF80A4-8601-4EE8-AF11-57C89016F1E9}" type="datetimeFigureOut">
              <a:rPr lang="en-US" smtClean="0"/>
              <a:t>12/30/2019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064917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AF80A4-8601-4EE8-AF11-57C89016F1E9}" type="datetimeFigureOut">
              <a:rPr lang="en-US" smtClean="0"/>
              <a:t>12/30/2019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250726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AF80A4-8601-4EE8-AF11-57C89016F1E9}" type="datetimeFigureOut">
              <a:rPr lang="en-US" smtClean="0"/>
              <a:t>12/30/2019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903905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F80A4-8601-4EE8-AF11-57C89016F1E9}"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302737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F80A4-8601-4EE8-AF11-57C89016F1E9}"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376389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F80A4-8601-4EE8-AF11-57C89016F1E9}" type="datetimeFigureOut">
              <a:rPr lang="en-US" smtClean="0"/>
              <a:t>12/30/2019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354F95-D213-455C-AB79-2D93C679408D}" type="slidenum">
              <a:rPr lang="en-US" smtClean="0"/>
              <a:t>‹#›</a:t>
            </a:fld>
            <a:endParaRPr lang="en-US"/>
          </a:p>
        </p:txBody>
      </p:sp>
    </p:spTree>
    <p:extLst>
      <p:ext uri="{BB962C8B-B14F-4D97-AF65-F5344CB8AC3E}">
        <p14:creationId xmlns:p14="http://schemas.microsoft.com/office/powerpoint/2010/main" val="106516520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7022" y="433754"/>
            <a:ext cx="10019763" cy="7397262"/>
          </a:xfrm>
        </p:spPr>
        <p:txBody>
          <a:bodyPr>
            <a:normAutofit fontScale="90000"/>
          </a:bodyPr>
          <a:lstStyle/>
          <a:p>
            <a:pPr rtl="1"/>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sz="6700" dirty="0" smtClean="0">
                <a:solidFill>
                  <a:srgbClr val="7030A0"/>
                </a:solidFill>
              </a:rPr>
              <a:t>محاضرات في </a:t>
            </a:r>
            <a:br>
              <a:rPr lang="ar-IQ" sz="6700" dirty="0" smtClean="0">
                <a:solidFill>
                  <a:srgbClr val="7030A0"/>
                </a:solidFill>
              </a:rPr>
            </a:br>
            <a:r>
              <a:rPr lang="ar-IQ" sz="6700" dirty="0" smtClean="0">
                <a:solidFill>
                  <a:srgbClr val="7030A0"/>
                </a:solidFill>
              </a:rPr>
              <a:t>التلوث البيئي</a:t>
            </a:r>
            <a:br>
              <a:rPr lang="ar-IQ" sz="6700" dirty="0" smtClean="0">
                <a:solidFill>
                  <a:srgbClr val="7030A0"/>
                </a:solidFill>
              </a:rPr>
            </a:br>
            <a:r>
              <a:rPr lang="ar-IQ" sz="6700" dirty="0" smtClean="0">
                <a:solidFill>
                  <a:srgbClr val="7030A0"/>
                </a:solidFill>
              </a:rPr>
              <a:t/>
            </a:r>
            <a:br>
              <a:rPr lang="ar-IQ" sz="6700" dirty="0" smtClean="0">
                <a:solidFill>
                  <a:srgbClr val="7030A0"/>
                </a:solidFill>
              </a:rPr>
            </a:br>
            <a:r>
              <a:rPr lang="ar-IQ" sz="6700" dirty="0" smtClean="0">
                <a:solidFill>
                  <a:srgbClr val="7030A0"/>
                </a:solidFill>
              </a:rPr>
              <a:t>قسم الفيزياء- المرحلة الرابعة</a:t>
            </a:r>
            <a:br>
              <a:rPr lang="ar-IQ" sz="6700" dirty="0" smtClean="0">
                <a:solidFill>
                  <a:srgbClr val="7030A0"/>
                </a:solidFill>
              </a:rPr>
            </a:br>
            <a:r>
              <a:rPr lang="ar-IQ" sz="6700" dirty="0" smtClean="0">
                <a:solidFill>
                  <a:srgbClr val="7030A0"/>
                </a:solidFill>
              </a:rPr>
              <a:t>م. جاسم محمد عبد اللطيف  </a:t>
            </a:r>
            <a:br>
              <a:rPr lang="ar-IQ" sz="6700" dirty="0" smtClean="0">
                <a:solidFill>
                  <a:srgbClr val="7030A0"/>
                </a:solidFill>
              </a:rPr>
            </a:br>
            <a:r>
              <a:rPr lang="ar-IQ" sz="6700" dirty="0">
                <a:solidFill>
                  <a:srgbClr val="7030A0"/>
                </a:solidFill>
              </a:rPr>
              <a:t/>
            </a:r>
            <a:br>
              <a:rPr lang="ar-IQ" sz="6700" dirty="0">
                <a:solidFill>
                  <a:srgbClr val="7030A0"/>
                </a:solidFill>
              </a:rPr>
            </a:br>
            <a:r>
              <a:rPr lang="ar-IQ" dirty="0" smtClean="0">
                <a:solidFill>
                  <a:srgbClr val="FF0000"/>
                </a:solidFill>
              </a:rPr>
              <a:t/>
            </a:r>
            <a:br>
              <a:rPr lang="ar-IQ" dirty="0" smtClean="0">
                <a:solidFill>
                  <a:srgbClr val="FF0000"/>
                </a:solidFill>
              </a:rPr>
            </a:br>
            <a:r>
              <a:rPr lang="en-US" dirty="0" smtClean="0">
                <a:solidFill>
                  <a:srgbClr val="FF0000"/>
                </a:solidFill>
              </a:rPr>
              <a:t/>
            </a:r>
            <a:br>
              <a:rPr lang="en-US" dirty="0" smtClean="0">
                <a:solidFill>
                  <a:srgbClr val="FF0000"/>
                </a:solidFill>
              </a:rPr>
            </a:br>
            <a:endParaRPr lang="en-US" dirty="0">
              <a:solidFill>
                <a:srgbClr val="FF0000"/>
              </a:solidFill>
            </a:endParaRPr>
          </a:p>
        </p:txBody>
      </p:sp>
    </p:spTree>
    <p:extLst>
      <p:ext uri="{BB962C8B-B14F-4D97-AF65-F5344CB8AC3E}">
        <p14:creationId xmlns:p14="http://schemas.microsoft.com/office/powerpoint/2010/main" val="106095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17" y="1687189"/>
            <a:ext cx="10515600" cy="3611641"/>
          </a:xfrm>
        </p:spPr>
        <p:txBody>
          <a:bodyPr>
            <a:noAutofit/>
          </a:bodyPr>
          <a:lstStyle/>
          <a:p>
            <a:pPr algn="ctr"/>
            <a:r>
              <a:rPr lang="ar-IQ" sz="9600" dirty="0" smtClean="0">
                <a:solidFill>
                  <a:srgbClr val="FF0000"/>
                </a:solidFill>
              </a:rPr>
              <a:t>المحاضرة </a:t>
            </a:r>
            <a:r>
              <a:rPr lang="ar-IQ" sz="9600" dirty="0" smtClean="0">
                <a:solidFill>
                  <a:srgbClr val="FF0000"/>
                </a:solidFill>
              </a:rPr>
              <a:t>التاسعة</a:t>
            </a:r>
            <a:r>
              <a:rPr lang="ar-IQ" sz="9600" dirty="0" smtClean="0">
                <a:solidFill>
                  <a:srgbClr val="FF0000"/>
                </a:solidFill>
              </a:rPr>
              <a:t/>
            </a:r>
            <a:br>
              <a:rPr lang="ar-IQ" sz="9600" dirty="0" smtClean="0">
                <a:solidFill>
                  <a:srgbClr val="FF0000"/>
                </a:solidFill>
              </a:rPr>
            </a:br>
            <a:r>
              <a:rPr lang="ar-IQ" sz="9600" dirty="0" smtClean="0">
                <a:solidFill>
                  <a:srgbClr val="FF0000"/>
                </a:solidFill>
              </a:rPr>
              <a:t>الفصل </a:t>
            </a:r>
            <a:r>
              <a:rPr lang="ar-IQ" sz="9600" dirty="0" smtClean="0">
                <a:solidFill>
                  <a:srgbClr val="FF0000"/>
                </a:solidFill>
              </a:rPr>
              <a:t>الثالث</a:t>
            </a:r>
            <a:r>
              <a:rPr lang="ar-IQ" sz="9600" dirty="0" smtClean="0">
                <a:solidFill>
                  <a:srgbClr val="FF0000"/>
                </a:solidFill>
              </a:rPr>
              <a:t/>
            </a:r>
            <a:br>
              <a:rPr lang="ar-IQ" sz="9600" dirty="0" smtClean="0">
                <a:solidFill>
                  <a:srgbClr val="FF0000"/>
                </a:solidFill>
              </a:rPr>
            </a:br>
            <a:r>
              <a:rPr lang="ar-IQ" sz="9600" dirty="0" smtClean="0">
                <a:solidFill>
                  <a:srgbClr val="FF0000"/>
                </a:solidFill>
              </a:rPr>
              <a:t>تلوث الهواء</a:t>
            </a:r>
            <a:endParaRPr lang="en-US" sz="9600" dirty="0">
              <a:solidFill>
                <a:srgbClr val="FF0000"/>
              </a:solidFill>
            </a:endParaRPr>
          </a:p>
        </p:txBody>
      </p:sp>
    </p:spTree>
    <p:extLst>
      <p:ext uri="{BB962C8B-B14F-4D97-AF65-F5344CB8AC3E}">
        <p14:creationId xmlns:p14="http://schemas.microsoft.com/office/powerpoint/2010/main" val="544307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569" y="211015"/>
            <a:ext cx="11781693" cy="6389077"/>
          </a:xfrm>
        </p:spPr>
        <p:txBody>
          <a:bodyPr>
            <a:normAutofit/>
          </a:bodyPr>
          <a:lstStyle/>
          <a:p>
            <a:pPr algn="just" rtl="1">
              <a:spcAft>
                <a:spcPts val="0"/>
              </a:spcAft>
            </a:pPr>
            <a:r>
              <a:rPr lang="en-US" sz="2800" b="1" dirty="0" smtClean="0">
                <a:latin typeface="Times New Roman"/>
                <a:ea typeface="Times New Roman"/>
                <a:cs typeface="Arial"/>
              </a:rPr>
              <a:t/>
            </a:r>
            <a:br>
              <a:rPr lang="en-US" sz="2800" b="1" dirty="0" smtClean="0">
                <a:latin typeface="Times New Roman"/>
                <a:ea typeface="Times New Roman"/>
                <a:cs typeface="Arial"/>
              </a:rPr>
            </a:br>
            <a:endParaRPr lang="en-US" sz="1400" dirty="0">
              <a:solidFill>
                <a:schemeClr val="tx2"/>
              </a:solidFill>
              <a:effectLst/>
              <a:latin typeface="Times New Roman"/>
              <a:ea typeface="Times New Roman"/>
              <a:cs typeface="Traditional Arabic"/>
            </a:endParaRPr>
          </a:p>
        </p:txBody>
      </p:sp>
      <p:sp>
        <p:nvSpPr>
          <p:cNvPr id="3" name="مستطيل 2"/>
          <p:cNvSpPr/>
          <p:nvPr/>
        </p:nvSpPr>
        <p:spPr>
          <a:xfrm>
            <a:off x="738553" y="473508"/>
            <a:ext cx="11054862" cy="5940088"/>
          </a:xfrm>
          <a:prstGeom prst="rect">
            <a:avLst/>
          </a:prstGeom>
        </p:spPr>
        <p:txBody>
          <a:bodyPr wrap="square">
            <a:spAutoFit/>
          </a:bodyPr>
          <a:lstStyle/>
          <a:p>
            <a:pPr algn="r" rtl="1"/>
            <a:r>
              <a:rPr lang="ar-SA" dirty="0"/>
              <a:t>ث</a:t>
            </a:r>
            <a:r>
              <a:rPr lang="ar-SA" sz="2000" dirty="0">
                <a:solidFill>
                  <a:schemeClr val="tx2"/>
                </a:solidFill>
              </a:rPr>
              <a:t>انيا" الملوثات الغازية</a:t>
            </a:r>
            <a:r>
              <a:rPr lang="en-GB" sz="2000" dirty="0">
                <a:solidFill>
                  <a:schemeClr val="tx2"/>
                </a:solidFill>
              </a:rPr>
              <a:t>                          </a:t>
            </a:r>
            <a:br>
              <a:rPr lang="en-GB" sz="2000" dirty="0">
                <a:solidFill>
                  <a:schemeClr val="tx2"/>
                </a:solidFill>
              </a:rPr>
            </a:br>
            <a:r>
              <a:rPr lang="ar-SA" sz="2000" dirty="0">
                <a:solidFill>
                  <a:schemeClr val="tx2"/>
                </a:solidFill>
              </a:rPr>
              <a:t>إن الملوثات الغازية تشمل ما يلي</a:t>
            </a:r>
            <a:r>
              <a:rPr lang="en-GB" sz="2000" dirty="0">
                <a:solidFill>
                  <a:schemeClr val="tx2"/>
                </a:solidFill>
              </a:rPr>
              <a:t>                                                 : </a:t>
            </a:r>
            <a:br>
              <a:rPr lang="en-GB" sz="2000" dirty="0">
                <a:solidFill>
                  <a:schemeClr val="tx2"/>
                </a:solidFill>
              </a:rPr>
            </a:br>
            <a:r>
              <a:rPr lang="ar-SA" sz="2000" dirty="0">
                <a:solidFill>
                  <a:schemeClr val="tx2"/>
                </a:solidFill>
              </a:rPr>
              <a:t>1-الهايدروكاربونات </a:t>
            </a:r>
            <a:r>
              <a:rPr lang="en-US" sz="2000" dirty="0">
                <a:solidFill>
                  <a:schemeClr val="tx2"/>
                </a:solidFill>
              </a:rPr>
              <a:t>                                                      :</a:t>
            </a:r>
            <a:r>
              <a:rPr lang="en-GB" sz="2000" dirty="0">
                <a:solidFill>
                  <a:schemeClr val="tx2"/>
                </a:solidFill>
              </a:rPr>
              <a:t/>
            </a:r>
            <a:br>
              <a:rPr lang="en-GB" sz="2000" dirty="0">
                <a:solidFill>
                  <a:schemeClr val="tx2"/>
                </a:solidFill>
              </a:rPr>
            </a:br>
            <a:r>
              <a:rPr lang="ar-SA" sz="2000" dirty="0">
                <a:solidFill>
                  <a:schemeClr val="tx2"/>
                </a:solidFill>
              </a:rPr>
              <a:t>هي عبارة عن مركبات عضوية غازية أو سائلة أو صلبة وتتألف أساسا" من أعداد من ذرات الكربون والهيدروجين بأشكال وأنواع متعددة جدا" ، ولا تعد </a:t>
            </a:r>
            <a:r>
              <a:rPr lang="ar-SA" sz="2000" dirty="0" err="1">
                <a:solidFill>
                  <a:schemeClr val="tx2"/>
                </a:solidFill>
              </a:rPr>
              <a:t>الهايدروكارونات</a:t>
            </a:r>
            <a:r>
              <a:rPr lang="ar-SA" sz="2000" dirty="0">
                <a:solidFill>
                  <a:schemeClr val="tx2"/>
                </a:solidFill>
              </a:rPr>
              <a:t> مواد ملوثة خطيرة بذاتها ، غير ان خطورتها تكمن في تفاعلاتها اللاحقة مع الملوثات الأخرى بوجود أشعة الشمس والأوكسجين والمواد الأخرى</a:t>
            </a:r>
            <a:r>
              <a:rPr lang="en-GB" sz="2000" dirty="0">
                <a:solidFill>
                  <a:schemeClr val="tx2"/>
                </a:solidFill>
              </a:rPr>
              <a:t> </a:t>
            </a:r>
            <a:r>
              <a:rPr lang="en-US" sz="2000" dirty="0">
                <a:solidFill>
                  <a:schemeClr val="tx2"/>
                </a:solidFill>
              </a:rPr>
              <a:t>              .</a:t>
            </a:r>
            <a:r>
              <a:rPr lang="en-GB" sz="2000" dirty="0">
                <a:solidFill>
                  <a:schemeClr val="tx2"/>
                </a:solidFill>
              </a:rPr>
              <a:t/>
            </a:r>
            <a:br>
              <a:rPr lang="en-GB" sz="2000" dirty="0">
                <a:solidFill>
                  <a:schemeClr val="tx2"/>
                </a:solidFill>
              </a:rPr>
            </a:br>
            <a:r>
              <a:rPr lang="ar-SA" sz="2000" dirty="0">
                <a:solidFill>
                  <a:schemeClr val="tx2"/>
                </a:solidFill>
              </a:rPr>
              <a:t>2-غاز أحادي أوكسيد الكربون </a:t>
            </a:r>
            <a:r>
              <a:rPr lang="en-US" sz="2000" dirty="0">
                <a:solidFill>
                  <a:schemeClr val="tx2"/>
                </a:solidFill>
              </a:rPr>
              <a:t>                                      : (</a:t>
            </a:r>
            <a:r>
              <a:rPr lang="en-GB" sz="2000" dirty="0">
                <a:solidFill>
                  <a:schemeClr val="tx2"/>
                </a:solidFill>
              </a:rPr>
              <a:t>CO)</a:t>
            </a:r>
            <a:br>
              <a:rPr lang="en-GB" sz="2000" dirty="0">
                <a:solidFill>
                  <a:schemeClr val="tx2"/>
                </a:solidFill>
              </a:rPr>
            </a:br>
            <a:r>
              <a:rPr lang="ar-SA" sz="2000" dirty="0">
                <a:solidFill>
                  <a:schemeClr val="tx2"/>
                </a:solidFill>
              </a:rPr>
              <a:t>ينتج هذا الغاز من </a:t>
            </a:r>
            <a:r>
              <a:rPr lang="ar-SA" sz="2000" dirty="0" err="1">
                <a:solidFill>
                  <a:schemeClr val="tx2"/>
                </a:solidFill>
              </a:rPr>
              <a:t>إتحاد</a:t>
            </a:r>
            <a:r>
              <a:rPr lang="ar-SA" sz="2000" dirty="0">
                <a:solidFill>
                  <a:schemeClr val="tx2"/>
                </a:solidFill>
              </a:rPr>
              <a:t> الكربون بالأوكسجين عند </a:t>
            </a:r>
            <a:r>
              <a:rPr lang="ar-SA" sz="2000" dirty="0" err="1">
                <a:solidFill>
                  <a:schemeClr val="tx2"/>
                </a:solidFill>
              </a:rPr>
              <a:t>إحتراق</a:t>
            </a:r>
            <a:r>
              <a:rPr lang="ar-SA" sz="2000" dirty="0">
                <a:solidFill>
                  <a:schemeClr val="tx2"/>
                </a:solidFill>
              </a:rPr>
              <a:t> الأول </a:t>
            </a:r>
            <a:r>
              <a:rPr lang="ar-SA" sz="2000" dirty="0" err="1">
                <a:solidFill>
                  <a:schemeClr val="tx2"/>
                </a:solidFill>
              </a:rPr>
              <a:t>إحتراقا</a:t>
            </a:r>
            <a:r>
              <a:rPr lang="ar-SA" sz="2000" dirty="0">
                <a:solidFill>
                  <a:schemeClr val="tx2"/>
                </a:solidFill>
              </a:rPr>
              <a:t>" غير تام ، أو تحت ظروف معينة. ومصدر الكربون في هذه الحالات هو الوقود النفطي أو الفحم بأنواعه أو الغاز الطبيعي والتي تعد من الأنواع الرئيسية لمصادر الطاقة على وجه الأرض ، وتعرف مجتمعة بالوقود الأحفوري</a:t>
            </a:r>
            <a:r>
              <a:rPr lang="en-GB" sz="2000" dirty="0">
                <a:solidFill>
                  <a:schemeClr val="tx2"/>
                </a:solidFill>
              </a:rPr>
              <a:t> Fossil Fuels </a:t>
            </a:r>
            <a:r>
              <a:rPr lang="ar-SA" sz="2000" dirty="0">
                <a:solidFill>
                  <a:schemeClr val="tx2"/>
                </a:solidFill>
              </a:rPr>
              <a:t>، ويعود سبب هذه التسمية إلى المواد العضوية الحيوانية والنباتية التي </a:t>
            </a:r>
            <a:r>
              <a:rPr lang="ar-SA" sz="2000" dirty="0" err="1">
                <a:solidFill>
                  <a:schemeClr val="tx2"/>
                </a:solidFill>
              </a:rPr>
              <a:t>إنطمرت</a:t>
            </a:r>
            <a:r>
              <a:rPr lang="ar-SA" sz="2000" dirty="0">
                <a:solidFill>
                  <a:schemeClr val="tx2"/>
                </a:solidFill>
              </a:rPr>
              <a:t> في باطن الأرض قبل ملايين السنين وتحولت بفعل الحرارة والضغط الشديد إلى الوقود النفطي والفحم الحجري والغاز الطبيعي</a:t>
            </a:r>
            <a:r>
              <a:rPr lang="en-GB" sz="2000" dirty="0">
                <a:solidFill>
                  <a:schemeClr val="tx2"/>
                </a:solidFill>
              </a:rPr>
              <a:t>                                .</a:t>
            </a:r>
            <a:br>
              <a:rPr lang="en-GB" sz="2000" dirty="0">
                <a:solidFill>
                  <a:schemeClr val="tx2"/>
                </a:solidFill>
              </a:rPr>
            </a:br>
            <a:r>
              <a:rPr lang="ar-SA" sz="2000" dirty="0">
                <a:solidFill>
                  <a:schemeClr val="tx2"/>
                </a:solidFill>
              </a:rPr>
              <a:t>3- ثاني أوكسيد الكربون </a:t>
            </a:r>
            <a:r>
              <a:rPr lang="en-GB" sz="2000" dirty="0">
                <a:solidFill>
                  <a:schemeClr val="tx2"/>
                </a:solidFill>
              </a:rPr>
              <a:t>                                                            (CO</a:t>
            </a:r>
            <a:r>
              <a:rPr lang="en-GB" sz="2000" baseline="-25000" dirty="0">
                <a:solidFill>
                  <a:schemeClr val="tx2"/>
                </a:solidFill>
              </a:rPr>
              <a:t>2</a:t>
            </a:r>
            <a:r>
              <a:rPr lang="en-GB" sz="2000" dirty="0">
                <a:solidFill>
                  <a:schemeClr val="tx2"/>
                </a:solidFill>
              </a:rPr>
              <a:t>)</a:t>
            </a:r>
            <a:br>
              <a:rPr lang="en-GB" sz="2000" dirty="0">
                <a:solidFill>
                  <a:schemeClr val="tx2"/>
                </a:solidFill>
              </a:rPr>
            </a:br>
            <a:r>
              <a:rPr lang="ar-IQ" sz="2000" dirty="0">
                <a:solidFill>
                  <a:schemeClr val="tx2"/>
                </a:solidFill>
              </a:rPr>
              <a:t>هو ا</a:t>
            </a:r>
            <a:r>
              <a:rPr lang="ar-SA" sz="2000" dirty="0">
                <a:solidFill>
                  <a:schemeClr val="tx2"/>
                </a:solidFill>
              </a:rPr>
              <a:t>حد المكونات الطبيعية العادية في الهواء ومع ذلك فانه يعد من المواد الملوثة للجو ينتج من عمليات احتراق للوقود النفطي والفحم الحجري والغاز الطبيعي</a:t>
            </a:r>
            <a:r>
              <a:rPr lang="en-GB" sz="2000" dirty="0">
                <a:solidFill>
                  <a:schemeClr val="tx2"/>
                </a:solidFill>
              </a:rPr>
              <a:t>                          .</a:t>
            </a:r>
            <a:br>
              <a:rPr lang="en-GB" sz="2000" dirty="0">
                <a:solidFill>
                  <a:schemeClr val="tx2"/>
                </a:solidFill>
              </a:rPr>
            </a:br>
            <a:r>
              <a:rPr lang="ar-SA" sz="2000" dirty="0">
                <a:solidFill>
                  <a:schemeClr val="tx2"/>
                </a:solidFill>
              </a:rPr>
              <a:t>عند زيادة تراكيزه فوق معدله الطبيعي سوف يؤدي الى ارتفاع درجات الحرارة في الغلاف الجوي المحيط بالأرض لانعكاس الحرارة المنبعثة من سطح الارض محدثا" </a:t>
            </a:r>
            <a:r>
              <a:rPr lang="ar-IQ" sz="2000" dirty="0">
                <a:solidFill>
                  <a:schemeClr val="tx2"/>
                </a:solidFill>
              </a:rPr>
              <a:t>بما يسمى الاحتباس الحراري والذي سنتطرق اليه بالتفصيل في الفصل القادم مما يؤدي الى كوارث طبيعية مثل الفيضانات بسبب هذا الغاز هناك عوامل التعرية للصخور </a:t>
            </a:r>
            <a:r>
              <a:rPr lang="ar-IQ" sz="2000" dirty="0" err="1">
                <a:solidFill>
                  <a:schemeClr val="tx2"/>
                </a:solidFill>
              </a:rPr>
              <a:t>السليكية</a:t>
            </a:r>
            <a:r>
              <a:rPr lang="ar-IQ" sz="2000" dirty="0">
                <a:solidFill>
                  <a:schemeClr val="tx2"/>
                </a:solidFill>
              </a:rPr>
              <a:t> سببها وجود ثاني اوكسيد الكاربون في الهواء الملامس لسطح الارض.</a:t>
            </a:r>
            <a:endParaRPr lang="en-US" sz="2000" dirty="0">
              <a:solidFill>
                <a:schemeClr val="tx2"/>
              </a:solidFill>
            </a:endParaRPr>
          </a:p>
        </p:txBody>
      </p:sp>
    </p:spTree>
    <p:extLst>
      <p:ext uri="{BB962C8B-B14F-4D97-AF65-F5344CB8AC3E}">
        <p14:creationId xmlns:p14="http://schemas.microsoft.com/office/powerpoint/2010/main" val="3173590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844062"/>
            <a:ext cx="10515600" cy="5556738"/>
          </a:xfrm>
        </p:spPr>
        <p:txBody>
          <a:bodyPr>
            <a:normAutofit fontScale="92500"/>
          </a:bodyPr>
          <a:lstStyle/>
          <a:p>
            <a:pPr marL="0" indent="0" algn="just" rtl="1">
              <a:spcAft>
                <a:spcPts val="0"/>
              </a:spcAft>
              <a:buNone/>
            </a:pPr>
            <a:r>
              <a:rPr lang="ar-IQ" sz="2400" dirty="0" smtClean="0">
                <a:solidFill>
                  <a:schemeClr val="tx2"/>
                </a:solidFill>
                <a:latin typeface="Times New Roman"/>
                <a:ea typeface="Times New Roman"/>
                <a:cs typeface="Simplified Arabic"/>
              </a:rPr>
              <a:t>4-</a:t>
            </a:r>
            <a:r>
              <a:rPr lang="ar-SA" sz="2400" dirty="0">
                <a:solidFill>
                  <a:schemeClr val="tx2"/>
                </a:solidFill>
                <a:latin typeface="Times New Roman"/>
                <a:ea typeface="Times New Roman"/>
                <a:cs typeface="Simplified Arabic"/>
              </a:rPr>
              <a:t>أكاسيد النتروجين</a:t>
            </a:r>
            <a:r>
              <a:rPr lang="en-US" sz="2400" dirty="0">
                <a:solidFill>
                  <a:schemeClr val="tx2"/>
                </a:solidFill>
                <a:latin typeface="Simplified Arabic"/>
                <a:ea typeface="Times New Roman"/>
                <a:cs typeface="Traditional Arabic"/>
              </a:rPr>
              <a:t>                                        :</a:t>
            </a:r>
            <a:r>
              <a:rPr lang="en-US" sz="2400" dirty="0">
                <a:solidFill>
                  <a:schemeClr val="tx2"/>
                </a:solidFill>
                <a:latin typeface="Times New Roman"/>
                <a:ea typeface="Times New Roman"/>
                <a:cs typeface="Times New Roman"/>
              </a:rPr>
              <a:t>NO</a:t>
            </a:r>
            <a:r>
              <a:rPr lang="en-US" sz="2400" dirty="0">
                <a:solidFill>
                  <a:schemeClr val="tx2"/>
                </a:solidFill>
                <a:latin typeface="Simplified Arabic"/>
                <a:ea typeface="Times New Roman"/>
                <a:cs typeface="Traditional Arabic"/>
              </a:rPr>
              <a:t> </a:t>
            </a:r>
            <a:r>
              <a:rPr lang="en-GB" sz="2400" dirty="0">
                <a:solidFill>
                  <a:schemeClr val="tx2"/>
                </a:solidFill>
                <a:latin typeface="Simplified Arabic"/>
                <a:ea typeface="Times New Roman"/>
                <a:cs typeface="Traditional Arabic"/>
              </a:rPr>
              <a:t/>
            </a:r>
            <a:br>
              <a:rPr lang="en-GB" sz="2400" dirty="0">
                <a:solidFill>
                  <a:schemeClr val="tx2"/>
                </a:solidFill>
                <a:latin typeface="Simplified Arabic"/>
                <a:ea typeface="Times New Roman"/>
                <a:cs typeface="Traditional Arabic"/>
              </a:rPr>
            </a:br>
            <a:r>
              <a:rPr lang="ar-SA" sz="2400" dirty="0">
                <a:solidFill>
                  <a:schemeClr val="tx2"/>
                </a:solidFill>
                <a:latin typeface="Times New Roman"/>
                <a:ea typeface="Times New Roman"/>
                <a:cs typeface="Simplified Arabic"/>
              </a:rPr>
              <a:t>أن من أهم الغازات النيتروجينية الملوثة للهواء هي غاز النتريك أو أحادي أوكسيد النيتروجين</a:t>
            </a:r>
            <a:r>
              <a:rPr lang="en-GB" sz="2400" dirty="0">
                <a:solidFill>
                  <a:schemeClr val="tx2"/>
                </a:solidFill>
                <a:latin typeface="Simplified Arabic"/>
                <a:ea typeface="Times New Roman"/>
                <a:cs typeface="Traditional Arabic"/>
              </a:rPr>
              <a:t> NO </a:t>
            </a:r>
            <a:r>
              <a:rPr lang="ar-SA" sz="2400" dirty="0">
                <a:solidFill>
                  <a:schemeClr val="tx2"/>
                </a:solidFill>
                <a:latin typeface="Times New Roman"/>
                <a:ea typeface="Times New Roman"/>
                <a:cs typeface="Simplified Arabic"/>
              </a:rPr>
              <a:t>وغاز ثاني أوكسيد النتروجين </a:t>
            </a:r>
            <a:r>
              <a:rPr lang="en-GB" sz="2400" dirty="0">
                <a:solidFill>
                  <a:schemeClr val="tx2"/>
                </a:solidFill>
                <a:latin typeface="Times New Roman"/>
                <a:ea typeface="Times New Roman"/>
                <a:cs typeface="Times New Roman"/>
              </a:rPr>
              <a:t>NO</a:t>
            </a:r>
            <a:r>
              <a:rPr lang="en-GB" sz="2400" baseline="-25000" dirty="0">
                <a:solidFill>
                  <a:schemeClr val="tx2"/>
                </a:solidFill>
                <a:latin typeface="Times New Roman"/>
                <a:ea typeface="Times New Roman"/>
                <a:cs typeface="Times New Roman"/>
              </a:rPr>
              <a:t>2</a:t>
            </a:r>
            <a:r>
              <a:rPr lang="en-GB" sz="2400" dirty="0">
                <a:solidFill>
                  <a:schemeClr val="tx2"/>
                </a:solidFill>
                <a:latin typeface="Simplified Arabic"/>
                <a:ea typeface="Times New Roman"/>
                <a:cs typeface="Traditional Arabic"/>
              </a:rPr>
              <a:t> . </a:t>
            </a:r>
            <a:r>
              <a:rPr lang="ar-SA" sz="2400" dirty="0">
                <a:solidFill>
                  <a:schemeClr val="tx2"/>
                </a:solidFill>
                <a:latin typeface="Times New Roman"/>
                <a:ea typeface="Times New Roman"/>
                <a:cs typeface="Simplified Arabic"/>
              </a:rPr>
              <a:t>وفي ظروف درجات الحرارة العالية ( تفوق درجة مئوية) يتم إنجاب هذين الغازين خلال عملية </a:t>
            </a:r>
            <a:r>
              <a:rPr lang="ar-SA" sz="2400" dirty="0" err="1">
                <a:solidFill>
                  <a:schemeClr val="tx2"/>
                </a:solidFill>
                <a:latin typeface="Times New Roman"/>
                <a:ea typeface="Times New Roman"/>
                <a:cs typeface="Simplified Arabic"/>
              </a:rPr>
              <a:t>الإحتراق</a:t>
            </a:r>
            <a:r>
              <a:rPr lang="ar-SA" sz="2400" dirty="0">
                <a:solidFill>
                  <a:schemeClr val="tx2"/>
                </a:solidFill>
                <a:latin typeface="Times New Roman"/>
                <a:ea typeface="Times New Roman"/>
                <a:cs typeface="Simplified Arabic"/>
              </a:rPr>
              <a:t> ، والغازين الأوكسجين والنتروجين تتحدان مع الأوكسجين ليكونا على الأكثر أوكسيد النتريك </a:t>
            </a:r>
            <a:r>
              <a:rPr lang="en-US" sz="2400" dirty="0" smtClean="0">
                <a:solidFill>
                  <a:schemeClr val="tx2"/>
                </a:solidFill>
                <a:latin typeface="Times New Roman"/>
                <a:ea typeface="Times New Roman"/>
                <a:cs typeface="Simplified Arabic"/>
              </a:rPr>
              <a:t> </a:t>
            </a:r>
            <a:r>
              <a:rPr lang="en-GB" sz="2400" dirty="0" smtClean="0">
                <a:solidFill>
                  <a:schemeClr val="tx2"/>
                </a:solidFill>
                <a:latin typeface="Times New Roman"/>
                <a:ea typeface="Times New Roman"/>
                <a:cs typeface="Times New Roman"/>
              </a:rPr>
              <a:t>NO</a:t>
            </a:r>
            <a:r>
              <a:rPr lang="en-GB" sz="2400" dirty="0" smtClean="0">
                <a:solidFill>
                  <a:schemeClr val="tx2"/>
                </a:solidFill>
                <a:latin typeface="Simplified Arabic"/>
                <a:ea typeface="Times New Roman"/>
                <a:cs typeface="Traditional Arabic"/>
              </a:rPr>
              <a:t> </a:t>
            </a:r>
            <a:r>
              <a:rPr lang="ar-SA" sz="2400" dirty="0">
                <a:solidFill>
                  <a:schemeClr val="tx2"/>
                </a:solidFill>
                <a:latin typeface="Times New Roman"/>
                <a:ea typeface="Times New Roman"/>
                <a:cs typeface="Simplified Arabic"/>
              </a:rPr>
              <a:t>مع قدر صغير من ثاني أوكسيد النتروجين</a:t>
            </a:r>
            <a:r>
              <a:rPr lang="en-GB" sz="2400" dirty="0">
                <a:solidFill>
                  <a:schemeClr val="tx2"/>
                </a:solidFill>
                <a:latin typeface="Simplified Arabic"/>
                <a:ea typeface="Times New Roman"/>
                <a:cs typeface="Traditional Arabic"/>
              </a:rPr>
              <a:t> NO</a:t>
            </a:r>
            <a:r>
              <a:rPr lang="en-GB" sz="2400" baseline="-25000" dirty="0">
                <a:solidFill>
                  <a:schemeClr val="tx2"/>
                </a:solidFill>
                <a:latin typeface="Simplified Arabic"/>
                <a:ea typeface="Times New Roman"/>
                <a:cs typeface="Traditional Arabic"/>
              </a:rPr>
              <a:t>2</a:t>
            </a:r>
            <a:r>
              <a:rPr lang="en-GB" sz="2400" dirty="0">
                <a:solidFill>
                  <a:schemeClr val="tx2"/>
                </a:solidFill>
                <a:latin typeface="Simplified Arabic"/>
                <a:ea typeface="Times New Roman"/>
                <a:cs typeface="Traditional Arabic"/>
              </a:rPr>
              <a:t> </a:t>
            </a:r>
            <a:r>
              <a:rPr lang="ar-IQ" sz="2400" dirty="0">
                <a:solidFill>
                  <a:schemeClr val="tx2"/>
                </a:solidFill>
                <a:latin typeface="Times New Roman"/>
                <a:ea typeface="Times New Roman"/>
                <a:cs typeface="Simplified Arabic"/>
              </a:rPr>
              <a:t>.</a:t>
            </a:r>
            <a:endParaRPr lang="en-US" sz="1400" dirty="0">
              <a:solidFill>
                <a:schemeClr val="tx2"/>
              </a:solidFill>
              <a:latin typeface="Times New Roman"/>
              <a:ea typeface="Times New Roman"/>
              <a:cs typeface="Traditional Arabic"/>
            </a:endParaRPr>
          </a:p>
          <a:p>
            <a:pPr marL="0" indent="0" algn="just" rtl="1">
              <a:spcAft>
                <a:spcPts val="0"/>
              </a:spcAft>
              <a:buNone/>
            </a:pPr>
            <a:r>
              <a:rPr lang="ar-SA" sz="2400" dirty="0">
                <a:solidFill>
                  <a:schemeClr val="tx2"/>
                </a:solidFill>
                <a:latin typeface="Times New Roman"/>
                <a:ea typeface="Times New Roman"/>
                <a:cs typeface="Simplified Arabic"/>
              </a:rPr>
              <a:t>5- أكاسيد الكبريت </a:t>
            </a:r>
            <a:r>
              <a:rPr lang="en-US" sz="2400" dirty="0">
                <a:solidFill>
                  <a:schemeClr val="tx2"/>
                </a:solidFill>
                <a:latin typeface="Simplified Arabic"/>
                <a:ea typeface="Times New Roman"/>
                <a:cs typeface="Traditional Arabic"/>
              </a:rPr>
              <a:t>                                                </a:t>
            </a:r>
            <a:r>
              <a:rPr lang="en-GB" sz="2400" dirty="0">
                <a:solidFill>
                  <a:schemeClr val="tx2"/>
                </a:solidFill>
                <a:latin typeface="Times New Roman"/>
                <a:ea typeface="Times New Roman"/>
                <a:cs typeface="Times New Roman"/>
              </a:rPr>
              <a:t>SO</a:t>
            </a:r>
            <a:r>
              <a:rPr lang="en-GB" sz="2400" baseline="-25000" dirty="0">
                <a:solidFill>
                  <a:schemeClr val="tx2"/>
                </a:solidFill>
                <a:latin typeface="Times New Roman"/>
                <a:ea typeface="Times New Roman"/>
                <a:cs typeface="Times New Roman"/>
              </a:rPr>
              <a:t>X</a:t>
            </a:r>
            <a:r>
              <a:rPr lang="en-GB" sz="2400" dirty="0">
                <a:solidFill>
                  <a:schemeClr val="tx2"/>
                </a:solidFill>
                <a:latin typeface="Simplified Arabic"/>
                <a:ea typeface="Times New Roman"/>
                <a:cs typeface="Traditional Arabic"/>
              </a:rPr>
              <a:t>:</a:t>
            </a:r>
            <a:br>
              <a:rPr lang="en-GB" sz="2400" dirty="0">
                <a:solidFill>
                  <a:schemeClr val="tx2"/>
                </a:solidFill>
                <a:latin typeface="Simplified Arabic"/>
                <a:ea typeface="Times New Roman"/>
                <a:cs typeface="Traditional Arabic"/>
              </a:rPr>
            </a:br>
            <a:r>
              <a:rPr lang="ar-SA" sz="2400" dirty="0">
                <a:solidFill>
                  <a:schemeClr val="tx2"/>
                </a:solidFill>
                <a:latin typeface="Times New Roman"/>
                <a:ea typeface="Times New Roman"/>
                <a:cs typeface="Simplified Arabic"/>
              </a:rPr>
              <a:t>إن التلوث بأكاسيد الكبريت من أكثر مشاكل تلوث الهواء خطورة على البيئة وبخاصة صحة الإنسان ، وتضم هذه الأكاسيد كلا" من غاز ثاني أوكسيد الكبريت </a:t>
            </a:r>
            <a:r>
              <a:rPr lang="en-GB" sz="2400" dirty="0">
                <a:solidFill>
                  <a:schemeClr val="tx2"/>
                </a:solidFill>
                <a:latin typeface="Times New Roman"/>
                <a:ea typeface="Times New Roman"/>
                <a:cs typeface="Times New Roman"/>
              </a:rPr>
              <a:t>SO</a:t>
            </a:r>
            <a:r>
              <a:rPr lang="en-GB" sz="2400" baseline="-25000" dirty="0">
                <a:solidFill>
                  <a:schemeClr val="tx2"/>
                </a:solidFill>
                <a:latin typeface="Times New Roman"/>
                <a:ea typeface="Times New Roman"/>
                <a:cs typeface="Times New Roman"/>
              </a:rPr>
              <a:t>2</a:t>
            </a:r>
            <a:r>
              <a:rPr lang="en-GB" sz="2400" dirty="0">
                <a:solidFill>
                  <a:schemeClr val="tx2"/>
                </a:solidFill>
                <a:latin typeface="Simplified Arabic"/>
                <a:ea typeface="Times New Roman"/>
                <a:cs typeface="Traditional Arabic"/>
              </a:rPr>
              <a:t> </a:t>
            </a:r>
            <a:r>
              <a:rPr lang="ar-SA" sz="2400" dirty="0">
                <a:solidFill>
                  <a:schemeClr val="tx2"/>
                </a:solidFill>
                <a:latin typeface="Times New Roman"/>
                <a:ea typeface="Times New Roman"/>
                <a:cs typeface="Simplified Arabic"/>
              </a:rPr>
              <a:t>بالدرجة الرئيسية وغاز ثلاثي أوكسيد الكبريت </a:t>
            </a:r>
            <a:r>
              <a:rPr lang="en-GB" sz="2400" dirty="0">
                <a:solidFill>
                  <a:schemeClr val="tx2"/>
                </a:solidFill>
                <a:latin typeface="Times New Roman"/>
                <a:ea typeface="Times New Roman"/>
                <a:cs typeface="Times New Roman"/>
              </a:rPr>
              <a:t>SO</a:t>
            </a:r>
            <a:r>
              <a:rPr lang="en-GB" sz="2400" baseline="-25000" dirty="0">
                <a:solidFill>
                  <a:schemeClr val="tx2"/>
                </a:solidFill>
                <a:latin typeface="Times New Roman"/>
                <a:ea typeface="Times New Roman"/>
                <a:cs typeface="Times New Roman"/>
              </a:rPr>
              <a:t>3</a:t>
            </a:r>
            <a:r>
              <a:rPr lang="en-GB" sz="2400" dirty="0">
                <a:solidFill>
                  <a:schemeClr val="tx2"/>
                </a:solidFill>
                <a:latin typeface="Simplified Arabic"/>
                <a:ea typeface="Times New Roman"/>
                <a:cs typeface="Traditional Arabic"/>
              </a:rPr>
              <a:t> </a:t>
            </a:r>
            <a:r>
              <a:rPr lang="ar-SA" sz="2400" dirty="0">
                <a:solidFill>
                  <a:schemeClr val="tx2"/>
                </a:solidFill>
                <a:latin typeface="Times New Roman"/>
                <a:ea typeface="Times New Roman"/>
                <a:cs typeface="Simplified Arabic"/>
              </a:rPr>
              <a:t>بدرجة أولى </a:t>
            </a:r>
            <a:r>
              <a:rPr lang="en-GB" sz="2400" dirty="0">
                <a:solidFill>
                  <a:schemeClr val="tx2"/>
                </a:solidFill>
                <a:latin typeface="Simplified Arabic"/>
                <a:ea typeface="Times New Roman"/>
                <a:cs typeface="Traditional Arabic"/>
              </a:rPr>
              <a:t> </a:t>
            </a:r>
            <a:r>
              <a:rPr lang="en-US" sz="2400" dirty="0">
                <a:solidFill>
                  <a:schemeClr val="tx2"/>
                </a:solidFill>
                <a:latin typeface="Simplified Arabic"/>
                <a:ea typeface="Times New Roman"/>
                <a:cs typeface="Traditional Arabic"/>
              </a:rPr>
              <a:t>                                 .</a:t>
            </a:r>
            <a:r>
              <a:rPr lang="en-GB" sz="2400" dirty="0">
                <a:solidFill>
                  <a:schemeClr val="tx2"/>
                </a:solidFill>
                <a:latin typeface="Simplified Arabic"/>
                <a:ea typeface="Times New Roman"/>
                <a:cs typeface="Traditional Arabic"/>
              </a:rPr>
              <a:t/>
            </a:r>
            <a:br>
              <a:rPr lang="en-GB" sz="2400" dirty="0">
                <a:solidFill>
                  <a:schemeClr val="tx2"/>
                </a:solidFill>
                <a:latin typeface="Simplified Arabic"/>
                <a:ea typeface="Times New Roman"/>
                <a:cs typeface="Traditional Arabic"/>
              </a:rPr>
            </a:br>
            <a:endParaRPr lang="en-US" sz="1400" dirty="0">
              <a:solidFill>
                <a:schemeClr val="tx2"/>
              </a:solidFill>
              <a:latin typeface="Times New Roman"/>
              <a:ea typeface="Times New Roman"/>
              <a:cs typeface="Traditional Arabic"/>
            </a:endParaRPr>
          </a:p>
          <a:p>
            <a:pPr marL="0" indent="0" algn="r" rtl="1">
              <a:buNone/>
            </a:pPr>
            <a:r>
              <a:rPr lang="ar-SA" sz="2400" dirty="0">
                <a:solidFill>
                  <a:schemeClr val="tx2"/>
                </a:solidFill>
                <a:ea typeface="Times New Roman"/>
                <a:cs typeface="Simplified Arabic"/>
              </a:rPr>
              <a:t>6- غاز كبريتيد الهيدروجين </a:t>
            </a:r>
            <a:r>
              <a:rPr lang="en-US" sz="2400" dirty="0">
                <a:solidFill>
                  <a:schemeClr val="tx2"/>
                </a:solidFill>
                <a:latin typeface="Simplified Arabic"/>
                <a:ea typeface="Times New Roman"/>
              </a:rPr>
              <a:t>                                   :</a:t>
            </a:r>
            <a:r>
              <a:rPr lang="ar-IQ" sz="2400" dirty="0">
                <a:solidFill>
                  <a:schemeClr val="tx2"/>
                </a:solidFill>
                <a:ea typeface="Times New Roman"/>
                <a:cs typeface="Simplified Arabic"/>
              </a:rPr>
              <a:t>                       </a:t>
            </a:r>
            <a:r>
              <a:rPr lang="en-GB" sz="2400" dirty="0">
                <a:solidFill>
                  <a:schemeClr val="tx2"/>
                </a:solidFill>
                <a:latin typeface="Simplified Arabic"/>
                <a:ea typeface="Times New Roman"/>
              </a:rPr>
              <a:t/>
            </a:r>
            <a:br>
              <a:rPr lang="en-GB" sz="2400" dirty="0">
                <a:solidFill>
                  <a:schemeClr val="tx2"/>
                </a:solidFill>
                <a:latin typeface="Simplified Arabic"/>
                <a:ea typeface="Times New Roman"/>
              </a:rPr>
            </a:br>
            <a:r>
              <a:rPr lang="ar-SA" sz="2400" dirty="0">
                <a:solidFill>
                  <a:schemeClr val="tx2"/>
                </a:solidFill>
                <a:ea typeface="Times New Roman"/>
                <a:cs typeface="Simplified Arabic"/>
              </a:rPr>
              <a:t>غاز كبريتيد الهيدروجين</a:t>
            </a:r>
            <a:r>
              <a:rPr lang="en-GB" sz="2400" dirty="0">
                <a:solidFill>
                  <a:schemeClr val="tx2"/>
                </a:solidFill>
                <a:latin typeface="Simplified Arabic"/>
                <a:ea typeface="Times New Roman"/>
              </a:rPr>
              <a:t> H</a:t>
            </a:r>
            <a:r>
              <a:rPr lang="en-GB" sz="2400" baseline="-25000" dirty="0">
                <a:solidFill>
                  <a:schemeClr val="tx2"/>
                </a:solidFill>
                <a:latin typeface="Simplified Arabic"/>
                <a:ea typeface="Times New Roman"/>
              </a:rPr>
              <a:t>2</a:t>
            </a:r>
            <a:r>
              <a:rPr lang="en-GB" sz="2400" dirty="0">
                <a:solidFill>
                  <a:schemeClr val="tx2"/>
                </a:solidFill>
                <a:latin typeface="Simplified Arabic"/>
                <a:ea typeface="Times New Roman"/>
              </a:rPr>
              <a:t>S </a:t>
            </a:r>
            <a:r>
              <a:rPr lang="ar-SA" sz="2400" dirty="0">
                <a:solidFill>
                  <a:schemeClr val="tx2"/>
                </a:solidFill>
                <a:ea typeface="Times New Roman"/>
                <a:cs typeface="Simplified Arabic"/>
              </a:rPr>
              <a:t>ينبعث من مصادر طبيعية مختلفة ، مثل ثورات البراكين التي تنطلق منها كميات لا بأس بها ، فضلا" عن كميات أكبر منه ناتجة من تحلل المواد العضوية ذات الأصل النباتي والحيواني وخاصة في البيئات الرطبة والمائية وتحت تأثير البكتريا اللاهوائية التي تهاجم البكتريا وتحولها بعملية </a:t>
            </a:r>
            <a:r>
              <a:rPr lang="ar-SA" sz="2400" dirty="0" err="1">
                <a:solidFill>
                  <a:schemeClr val="tx2"/>
                </a:solidFill>
                <a:ea typeface="Times New Roman"/>
                <a:cs typeface="Simplified Arabic"/>
              </a:rPr>
              <a:t>إختزال</a:t>
            </a:r>
            <a:r>
              <a:rPr lang="ar-SA" sz="2400" dirty="0">
                <a:solidFill>
                  <a:schemeClr val="tx2"/>
                </a:solidFill>
                <a:ea typeface="Times New Roman"/>
                <a:cs typeface="Simplified Arabic"/>
              </a:rPr>
              <a:t> إلى </a:t>
            </a:r>
            <a:r>
              <a:rPr lang="ar-SA" sz="2400" dirty="0" err="1">
                <a:solidFill>
                  <a:schemeClr val="tx2"/>
                </a:solidFill>
                <a:ea typeface="Times New Roman"/>
                <a:cs typeface="Simplified Arabic"/>
              </a:rPr>
              <a:t>كبريتيت</a:t>
            </a:r>
            <a:r>
              <a:rPr lang="en-GB" sz="2400" dirty="0">
                <a:solidFill>
                  <a:schemeClr val="tx2"/>
                </a:solidFill>
                <a:latin typeface="Simplified Arabic"/>
                <a:ea typeface="Times New Roman"/>
              </a:rPr>
              <a:t>. </a:t>
            </a:r>
            <a:r>
              <a:rPr lang="ar-SA" sz="2400" dirty="0" smtClean="0">
                <a:solidFill>
                  <a:schemeClr val="tx2"/>
                </a:solidFill>
                <a:latin typeface="Times New Roman"/>
                <a:ea typeface="Times New Roman"/>
              </a:rPr>
              <a:t> </a:t>
            </a:r>
            <a:r>
              <a:rPr lang="en-US" sz="1400" dirty="0" smtClean="0">
                <a:solidFill>
                  <a:srgbClr val="44546A"/>
                </a:solidFill>
                <a:latin typeface="Times New Roman"/>
                <a:ea typeface="Times New Roman"/>
                <a:cs typeface="Traditional Arabic"/>
              </a:rPr>
              <a:t/>
            </a:r>
            <a:br>
              <a:rPr lang="en-US" sz="1400" dirty="0" smtClean="0">
                <a:solidFill>
                  <a:srgbClr val="44546A"/>
                </a:solidFill>
                <a:latin typeface="Times New Roman"/>
                <a:ea typeface="Times New Roman"/>
                <a:cs typeface="Traditional Arabic"/>
              </a:rPr>
            </a:br>
            <a:endParaRPr lang="en-US" sz="2400" dirty="0" smtClean="0">
              <a:solidFill>
                <a:srgbClr val="44546A"/>
              </a:solidFill>
            </a:endParaRPr>
          </a:p>
          <a:p>
            <a:pPr marL="0" indent="0" algn="r" rtl="1">
              <a:buNone/>
            </a:pPr>
            <a:r>
              <a:rPr lang="ar-SA" sz="2400" dirty="0" smtClean="0">
                <a:solidFill>
                  <a:srgbClr val="44546A"/>
                </a:solidFill>
                <a:latin typeface="Times New Roman"/>
                <a:ea typeface="Times New Roman"/>
              </a:rPr>
              <a:t> </a:t>
            </a:r>
            <a:r>
              <a:rPr lang="en-US" sz="1400" dirty="0" smtClean="0">
                <a:solidFill>
                  <a:srgbClr val="44546A"/>
                </a:solidFill>
                <a:latin typeface="Times New Roman"/>
                <a:ea typeface="Times New Roman"/>
                <a:cs typeface="Traditional Arabic"/>
              </a:rPr>
              <a:t/>
            </a:r>
            <a:br>
              <a:rPr lang="en-US" sz="1400" dirty="0" smtClean="0">
                <a:solidFill>
                  <a:srgbClr val="44546A"/>
                </a:solidFill>
                <a:latin typeface="Times New Roman"/>
                <a:ea typeface="Times New Roman"/>
                <a:cs typeface="Traditional Arabic"/>
              </a:rPr>
            </a:br>
            <a:endParaRPr lang="en-US" sz="2400" dirty="0">
              <a:solidFill>
                <a:schemeClr val="tx2"/>
              </a:solidFill>
            </a:endParaRPr>
          </a:p>
        </p:txBody>
      </p:sp>
    </p:spTree>
    <p:extLst>
      <p:ext uri="{BB962C8B-B14F-4D97-AF65-F5344CB8AC3E}">
        <p14:creationId xmlns:p14="http://schemas.microsoft.com/office/powerpoint/2010/main" val="1659100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832338"/>
            <a:ext cx="10515600" cy="5344625"/>
          </a:xfrm>
        </p:spPr>
        <p:txBody>
          <a:bodyPr>
            <a:normAutofit/>
          </a:bodyPr>
          <a:lstStyle/>
          <a:p>
            <a:pPr algn="r" rtl="1"/>
            <a:endParaRPr lang="ar-IQ" dirty="0" smtClean="0">
              <a:ea typeface="Times New Roman"/>
            </a:endParaRPr>
          </a:p>
          <a:p>
            <a:pPr algn="r" rtl="1"/>
            <a:endParaRPr lang="ar-IQ" dirty="0">
              <a:ea typeface="Times New Roman"/>
            </a:endParaRPr>
          </a:p>
          <a:p>
            <a:pPr algn="r" rtl="1"/>
            <a:endParaRPr lang="ar-IQ" dirty="0" smtClean="0">
              <a:ea typeface="Times New Roman"/>
            </a:endParaRPr>
          </a:p>
          <a:p>
            <a:pPr algn="r" rtl="1"/>
            <a:endParaRPr lang="ar-IQ" dirty="0">
              <a:ea typeface="Times New Roman"/>
            </a:endParaRPr>
          </a:p>
          <a:p>
            <a:pPr algn="r" rtl="1"/>
            <a:endParaRPr lang="ar-IQ" dirty="0" smtClean="0">
              <a:ea typeface="Times New Roman"/>
            </a:endParaRPr>
          </a:p>
          <a:p>
            <a:pPr algn="r" rtl="1"/>
            <a:endParaRPr lang="ar-IQ" dirty="0">
              <a:ea typeface="Times New Roman"/>
            </a:endParaRPr>
          </a:p>
          <a:p>
            <a:pPr algn="r" rtl="1"/>
            <a:endParaRPr lang="ar-IQ" dirty="0" smtClean="0">
              <a:ea typeface="Times New Roman"/>
            </a:endParaRPr>
          </a:p>
          <a:p>
            <a:pPr algn="r" rtl="1"/>
            <a:endParaRPr lang="ar-IQ" dirty="0">
              <a:ea typeface="Times New Roman"/>
            </a:endParaRPr>
          </a:p>
          <a:p>
            <a:pPr algn="r" rtl="1"/>
            <a:endParaRPr lang="ar-IQ" dirty="0" smtClean="0">
              <a:ea typeface="Times New Roman"/>
            </a:endParaRPr>
          </a:p>
        </p:txBody>
      </p:sp>
      <p:sp>
        <p:nvSpPr>
          <p:cNvPr id="5" name="مستطيل 4"/>
          <p:cNvSpPr/>
          <p:nvPr/>
        </p:nvSpPr>
        <p:spPr>
          <a:xfrm>
            <a:off x="375137" y="58847"/>
            <a:ext cx="11394831" cy="6370975"/>
          </a:xfrm>
          <a:prstGeom prst="rect">
            <a:avLst/>
          </a:prstGeom>
        </p:spPr>
        <p:txBody>
          <a:bodyPr wrap="square">
            <a:spAutoFit/>
          </a:bodyPr>
          <a:lstStyle/>
          <a:p>
            <a:pPr algn="just" rtl="1"/>
            <a:r>
              <a:rPr lang="ar-SA" sz="2400" dirty="0">
                <a:ea typeface="Times New Roman"/>
                <a:cs typeface="Simplified Arabic"/>
              </a:rPr>
              <a:t>هنالك علاقة بين نوعية هذه </a:t>
            </a:r>
            <a:r>
              <a:rPr lang="ar-SA" sz="2400" dirty="0" err="1">
                <a:ea typeface="Times New Roman"/>
                <a:cs typeface="Simplified Arabic"/>
              </a:rPr>
              <a:t>الدقائقيات</a:t>
            </a:r>
            <a:r>
              <a:rPr lang="ar-SA" sz="2400" dirty="0">
                <a:ea typeface="Times New Roman"/>
                <a:cs typeface="Simplified Arabic"/>
              </a:rPr>
              <a:t> وقطرها وتأثيرها في البيئة وفي صحة الإنسان كما أشير اليه سابقا:</a:t>
            </a:r>
            <a:r>
              <a:rPr lang="en-US" sz="2400" dirty="0">
                <a:latin typeface="Simplified Arabic"/>
                <a:ea typeface="Times New Roman"/>
              </a:rPr>
              <a:t>                      </a:t>
            </a:r>
            <a:r>
              <a:rPr lang="en-GB" sz="2400" dirty="0">
                <a:latin typeface="Simplified Arabic"/>
                <a:ea typeface="Times New Roman"/>
              </a:rPr>
              <a:t/>
            </a:r>
            <a:br>
              <a:rPr lang="en-GB" sz="2400" dirty="0">
                <a:latin typeface="Simplified Arabic"/>
                <a:ea typeface="Times New Roman"/>
              </a:rPr>
            </a:br>
            <a:r>
              <a:rPr lang="ar-SA" sz="2400" dirty="0">
                <a:ea typeface="Times New Roman"/>
                <a:cs typeface="Simplified Arabic"/>
              </a:rPr>
              <a:t>ومن وجهة نظر التلوث الهوائي فأن الدقائق الأكثر أهمية هي تلك التي يتراوح قطرها بين</a:t>
            </a:r>
            <a:r>
              <a:rPr lang="ar-IQ" sz="2400" dirty="0">
                <a:ea typeface="Times New Roman"/>
                <a:cs typeface="Simplified Arabic"/>
              </a:rPr>
              <a:t> </a:t>
            </a:r>
            <a:r>
              <a:rPr lang="ar-IQ" sz="2400" dirty="0" smtClean="0">
                <a:ea typeface="Times New Roman"/>
                <a:cs typeface="Simplified Arabic"/>
              </a:rPr>
              <a:t>  </a:t>
            </a:r>
            <a:r>
              <a:rPr lang="ar-SA" sz="2400" dirty="0" smtClean="0">
                <a:ea typeface="Times New Roman"/>
                <a:cs typeface="Simplified Arabic"/>
              </a:rPr>
              <a:t> </a:t>
            </a:r>
            <a:r>
              <a:rPr lang="ar-SA" sz="2400" dirty="0">
                <a:ea typeface="Times New Roman"/>
                <a:cs typeface="Simplified Arabic"/>
              </a:rPr>
              <a:t>( 0,1 – 10) ميكرون التي تكون تقريبا" بحجم البكتريا والتي لا تميزها العين المجردة ، حيث أن عين الإنسان يمكن أن تميز الدقائق التي قطرها يزيد عن 100 ميكرون</a:t>
            </a:r>
            <a:r>
              <a:rPr lang="en-GB" sz="2400" dirty="0">
                <a:latin typeface="Simplified Arabic"/>
                <a:ea typeface="Times New Roman"/>
              </a:rPr>
              <a:t>                 </a:t>
            </a:r>
            <a:endParaRPr lang="ar-IQ" sz="2400" dirty="0" smtClean="0">
              <a:latin typeface="Simplified Arabic"/>
              <a:ea typeface="Times New Roman"/>
            </a:endParaRPr>
          </a:p>
          <a:p>
            <a:pPr marL="285750" indent="-285750" algn="just" rtl="1">
              <a:buFont typeface="Arial" pitchFamily="34" charset="0"/>
              <a:buChar char="•"/>
            </a:pPr>
            <a:r>
              <a:rPr lang="en-GB" sz="2400" dirty="0" smtClean="0">
                <a:latin typeface="Simplified Arabic"/>
                <a:ea typeface="Times New Roman"/>
              </a:rPr>
              <a:t> </a:t>
            </a:r>
            <a:r>
              <a:rPr lang="ar-SA" sz="2400" dirty="0">
                <a:ea typeface="Times New Roman"/>
                <a:cs typeface="Simplified Arabic"/>
              </a:rPr>
              <a:t>أن الجزيئات هي أصغر من واحد ميكرون تنتج على الأكثر من تكثف المواد المتبخرة بعد </a:t>
            </a:r>
            <a:r>
              <a:rPr lang="ar-SA" sz="2400" dirty="0" err="1">
                <a:ea typeface="Times New Roman"/>
                <a:cs typeface="Simplified Arabic"/>
              </a:rPr>
              <a:t>الإحتراق</a:t>
            </a:r>
            <a:r>
              <a:rPr lang="ar-SA" sz="2400" dirty="0">
                <a:ea typeface="Times New Roman"/>
                <a:cs typeface="Simplified Arabic"/>
              </a:rPr>
              <a:t> ، أما الدقائق الأكبر من 10 ميكرون فأنها تنتج على الأكثر من العمليات الآلية مثل الطحن والبرد </a:t>
            </a:r>
            <a:r>
              <a:rPr lang="en-GB" sz="2400" dirty="0">
                <a:latin typeface="Simplified Arabic"/>
                <a:ea typeface="Times New Roman"/>
              </a:rPr>
              <a:t>                     .</a:t>
            </a:r>
            <a:br>
              <a:rPr lang="en-GB" sz="2400" dirty="0">
                <a:latin typeface="Simplified Arabic"/>
                <a:ea typeface="Times New Roman"/>
              </a:rPr>
            </a:br>
            <a:r>
              <a:rPr lang="ar-SA" sz="2400" dirty="0">
                <a:ea typeface="Times New Roman"/>
                <a:cs typeface="Simplified Arabic"/>
              </a:rPr>
              <a:t>هنالك بعض الصعوبات المرتبطة بتقييم خصائص </a:t>
            </a:r>
            <a:r>
              <a:rPr lang="ar-SA" sz="2400" dirty="0" err="1">
                <a:ea typeface="Times New Roman"/>
                <a:cs typeface="Simplified Arabic"/>
              </a:rPr>
              <a:t>الدقائقيات</a:t>
            </a:r>
            <a:r>
              <a:rPr lang="ar-SA" sz="2400" dirty="0">
                <a:ea typeface="Times New Roman"/>
                <a:cs typeface="Simplified Arabic"/>
              </a:rPr>
              <a:t> ، حيث قد يتوقف نوع الضرر على حجم تلك </a:t>
            </a:r>
            <a:r>
              <a:rPr lang="ar-SA" sz="2400" dirty="0" err="1">
                <a:ea typeface="Times New Roman"/>
                <a:cs typeface="Simplified Arabic"/>
              </a:rPr>
              <a:t>الدقائقيات</a:t>
            </a:r>
            <a:r>
              <a:rPr lang="ar-SA" sz="2400" dirty="0">
                <a:ea typeface="Times New Roman"/>
                <a:cs typeface="Simplified Arabic"/>
              </a:rPr>
              <a:t> في حين يعود الضرر الآخر لسميتها ، وتتلخص التأثيرات التي تحدثها </a:t>
            </a:r>
            <a:r>
              <a:rPr lang="ar-SA" sz="2400" dirty="0" err="1">
                <a:ea typeface="Times New Roman"/>
                <a:cs typeface="Simplified Arabic"/>
              </a:rPr>
              <a:t>الدقائقيات</a:t>
            </a:r>
            <a:r>
              <a:rPr lang="ar-SA" sz="2400" dirty="0">
                <a:ea typeface="Times New Roman"/>
                <a:cs typeface="Simplified Arabic"/>
              </a:rPr>
              <a:t> على الظروف الجوية والمحلية وعلى الكائنات الحية كونها تعمل على حجب أشعة الشمس ، وكذلك تعمل على خفض درجات الحرارة عند سطح الأرض ، كما إنها تساهم في تجهيز </a:t>
            </a:r>
            <a:r>
              <a:rPr lang="ar-SA" sz="2400" dirty="0" err="1">
                <a:ea typeface="Times New Roman"/>
                <a:cs typeface="Simplified Arabic"/>
              </a:rPr>
              <a:t>أنوية</a:t>
            </a:r>
            <a:r>
              <a:rPr lang="ar-SA" sz="2400" dirty="0">
                <a:ea typeface="Times New Roman"/>
                <a:cs typeface="Simplified Arabic"/>
              </a:rPr>
              <a:t> للتكثف ، مما يزيد ظهور الضباب والأمطار في </a:t>
            </a:r>
            <a:r>
              <a:rPr lang="ar-SA" sz="2400" dirty="0" smtClean="0">
                <a:ea typeface="Times New Roman"/>
                <a:cs typeface="Simplified Arabic"/>
              </a:rPr>
              <a:t>المدن</a:t>
            </a:r>
            <a:r>
              <a:rPr lang="en-US" sz="2400" dirty="0" smtClean="0">
                <a:ea typeface="Times New Roman"/>
                <a:cs typeface="Simplified Arabic"/>
              </a:rPr>
              <a:t>.</a:t>
            </a:r>
          </a:p>
          <a:p>
            <a:pPr marL="285750" indent="-285750" algn="just" rtl="1">
              <a:buFont typeface="Arial" pitchFamily="34" charset="0"/>
              <a:buChar char="•"/>
            </a:pPr>
            <a:r>
              <a:rPr lang="ar-SA" sz="2400" dirty="0" smtClean="0">
                <a:ea typeface="Times New Roman"/>
                <a:cs typeface="Simplified Arabic"/>
              </a:rPr>
              <a:t>كما </a:t>
            </a:r>
            <a:r>
              <a:rPr lang="ar-SA" sz="2400" dirty="0">
                <a:ea typeface="Times New Roman"/>
                <a:cs typeface="Simplified Arabic"/>
              </a:rPr>
              <a:t>أن هذه </a:t>
            </a:r>
            <a:r>
              <a:rPr lang="ar-SA" sz="2400" dirty="0" err="1">
                <a:ea typeface="Times New Roman"/>
                <a:cs typeface="Simplified Arabic"/>
              </a:rPr>
              <a:t>الدقائقيات</a:t>
            </a:r>
            <a:r>
              <a:rPr lang="ar-SA" sz="2400" dirty="0">
                <a:ea typeface="Times New Roman"/>
                <a:cs typeface="Simplified Arabic"/>
              </a:rPr>
              <a:t> تسبب ضررا" لصحة الإنسان والحيوان خاصة في الجهاز التنفسي والأمراض الجلدية وأمراض العيون فضلا" عن تأثيراتها على النباتات ، حيث عند تراكمها على أوراقها تسبب تثبيط عملية النتح خلال سد الثغور ، وكذلك تقليل شدة الإضاءة التي تصل إلى النسيج المتوسط للأوراق مما يؤثر في عملية البناء </a:t>
            </a:r>
            <a:r>
              <a:rPr lang="ar-SA" sz="2400" dirty="0" smtClean="0">
                <a:ea typeface="Times New Roman"/>
                <a:cs typeface="Simplified Arabic"/>
              </a:rPr>
              <a:t>الضوئي</a:t>
            </a:r>
            <a:r>
              <a:rPr lang="en-US" sz="2400" dirty="0" smtClean="0">
                <a:ea typeface="Times New Roman"/>
                <a:cs typeface="Simplified Arabic"/>
              </a:rPr>
              <a:t>.         </a:t>
            </a:r>
          </a:p>
          <a:p>
            <a:pPr marL="285750" indent="-285750" algn="r" rtl="1">
              <a:buFont typeface="Arial" pitchFamily="34" charset="0"/>
              <a:buChar char="•"/>
            </a:pPr>
            <a:r>
              <a:rPr lang="ar-SA" sz="2400" dirty="0" smtClean="0">
                <a:ea typeface="Times New Roman"/>
                <a:cs typeface="Simplified Arabic"/>
              </a:rPr>
              <a:t>ما </a:t>
            </a:r>
            <a:r>
              <a:rPr lang="ar-SA" sz="2400" dirty="0">
                <a:ea typeface="Times New Roman"/>
                <a:cs typeface="Simplified Arabic"/>
              </a:rPr>
              <a:t>تعمله </a:t>
            </a:r>
            <a:r>
              <a:rPr lang="ar-SA" sz="2400" dirty="0" err="1">
                <a:ea typeface="Times New Roman"/>
                <a:cs typeface="Simplified Arabic"/>
              </a:rPr>
              <a:t>الدقائقيات</a:t>
            </a:r>
            <a:r>
              <a:rPr lang="ar-SA" sz="2400" dirty="0">
                <a:ea typeface="Times New Roman"/>
                <a:cs typeface="Simplified Arabic"/>
              </a:rPr>
              <a:t> في ظاهرة </a:t>
            </a:r>
            <a:r>
              <a:rPr lang="ar-SA" sz="2400" dirty="0" err="1">
                <a:ea typeface="Times New Roman"/>
                <a:cs typeface="Simplified Arabic"/>
              </a:rPr>
              <a:t>إنخفاض</a:t>
            </a:r>
            <a:r>
              <a:rPr lang="ar-SA" sz="2400" dirty="0">
                <a:ea typeface="Times New Roman"/>
                <a:cs typeface="Simplified Arabic"/>
              </a:rPr>
              <a:t> الرؤيا يتطلب </a:t>
            </a:r>
            <a:r>
              <a:rPr lang="ar-SA" sz="2400" dirty="0" err="1">
                <a:ea typeface="Times New Roman"/>
                <a:cs typeface="Simplified Arabic"/>
              </a:rPr>
              <a:t>إستخدام</a:t>
            </a:r>
            <a:r>
              <a:rPr lang="ar-SA" sz="2400" dirty="0">
                <a:ea typeface="Times New Roman"/>
                <a:cs typeface="Simplified Arabic"/>
              </a:rPr>
              <a:t> الأضواء بدرجة أكبر ، مما يبرز الحاجة </a:t>
            </a:r>
            <a:r>
              <a:rPr lang="ar-SA" sz="2400" dirty="0" err="1">
                <a:ea typeface="Times New Roman"/>
                <a:cs typeface="Simplified Arabic"/>
              </a:rPr>
              <a:t>لإستهلاك</a:t>
            </a:r>
            <a:r>
              <a:rPr lang="ar-SA" sz="2400" dirty="0">
                <a:ea typeface="Times New Roman"/>
                <a:cs typeface="Simplified Arabic"/>
              </a:rPr>
              <a:t> الطاقة الكهربائية أكثر ، وهذا يرافق إنتاج التلوث المعروف لمصانع القوة الكهربائية</a:t>
            </a:r>
            <a:r>
              <a:rPr lang="en-GB" sz="2400" dirty="0">
                <a:latin typeface="Simplified Arabic"/>
                <a:ea typeface="Times New Roman"/>
              </a:rPr>
              <a:t>.</a:t>
            </a:r>
            <a:br>
              <a:rPr lang="en-GB" sz="2400" dirty="0">
                <a:latin typeface="Simplified Arabic"/>
                <a:ea typeface="Times New Roman"/>
              </a:rPr>
            </a:br>
            <a:endParaRPr lang="ar-IQ" sz="2400" dirty="0"/>
          </a:p>
        </p:txBody>
      </p:sp>
    </p:spTree>
    <p:extLst>
      <p:ext uri="{BB962C8B-B14F-4D97-AF65-F5344CB8AC3E}">
        <p14:creationId xmlns:p14="http://schemas.microsoft.com/office/powerpoint/2010/main" val="421998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550985"/>
            <a:ext cx="10515600" cy="5625978"/>
          </a:xfrm>
        </p:spPr>
        <p:txBody>
          <a:bodyPr>
            <a:normAutofit fontScale="77500" lnSpcReduction="20000"/>
          </a:bodyPr>
          <a:lstStyle/>
          <a:p>
            <a:pPr algn="just" rtl="1"/>
            <a:r>
              <a:rPr lang="ar-SA" dirty="0">
                <a:solidFill>
                  <a:schemeClr val="tx2"/>
                </a:solidFill>
              </a:rPr>
              <a:t>شاركت التراكيز العالية للمواد </a:t>
            </a:r>
            <a:r>
              <a:rPr lang="ar-SA" dirty="0" err="1">
                <a:solidFill>
                  <a:schemeClr val="tx2"/>
                </a:solidFill>
              </a:rPr>
              <a:t>الدقائقية</a:t>
            </a:r>
            <a:r>
              <a:rPr lang="ar-SA" dirty="0">
                <a:solidFill>
                  <a:schemeClr val="tx2"/>
                </a:solidFill>
              </a:rPr>
              <a:t> في إحداث كوارث في تلوث الهواء والأجواء ، فقد بينت الدراسات الوقائية وجود </a:t>
            </a:r>
            <a:r>
              <a:rPr lang="ar-SA" dirty="0" err="1">
                <a:solidFill>
                  <a:schemeClr val="tx2"/>
                </a:solidFill>
              </a:rPr>
              <a:t>الأرتباط</a:t>
            </a:r>
            <a:r>
              <a:rPr lang="ar-SA" dirty="0">
                <a:solidFill>
                  <a:schemeClr val="tx2"/>
                </a:solidFill>
              </a:rPr>
              <a:t> الوثيق بين معدلات </a:t>
            </a:r>
            <a:r>
              <a:rPr lang="ar-SA" dirty="0" err="1">
                <a:solidFill>
                  <a:schemeClr val="tx2"/>
                </a:solidFill>
              </a:rPr>
              <a:t>الوقايات</a:t>
            </a:r>
            <a:r>
              <a:rPr lang="ar-SA" dirty="0">
                <a:solidFill>
                  <a:schemeClr val="tx2"/>
                </a:solidFill>
              </a:rPr>
              <a:t> من أمراض الجهاز التنفسي ( كالربو </a:t>
            </a:r>
            <a:r>
              <a:rPr lang="ar-SA" dirty="0" err="1">
                <a:solidFill>
                  <a:schemeClr val="tx2"/>
                </a:solidFill>
              </a:rPr>
              <a:t>والإلتهاب</a:t>
            </a:r>
            <a:r>
              <a:rPr lang="ar-SA" dirty="0">
                <a:solidFill>
                  <a:schemeClr val="tx2"/>
                </a:solidFill>
              </a:rPr>
              <a:t> الشعبي </a:t>
            </a:r>
            <a:r>
              <a:rPr lang="ar-SA" dirty="0" err="1">
                <a:solidFill>
                  <a:schemeClr val="tx2"/>
                </a:solidFill>
              </a:rPr>
              <a:t>والإنتفاخ</a:t>
            </a:r>
            <a:r>
              <a:rPr lang="ar-SA" dirty="0">
                <a:solidFill>
                  <a:schemeClr val="tx2"/>
                </a:solidFill>
              </a:rPr>
              <a:t> الرئوي وغيرها) ، وبين معدل مستوى تركيز </a:t>
            </a:r>
            <a:r>
              <a:rPr lang="ar-SA" dirty="0" err="1">
                <a:solidFill>
                  <a:schemeClr val="tx2"/>
                </a:solidFill>
              </a:rPr>
              <a:t>الدقائقيات</a:t>
            </a:r>
            <a:r>
              <a:rPr lang="ar-SA" dirty="0">
                <a:solidFill>
                  <a:schemeClr val="tx2"/>
                </a:solidFill>
              </a:rPr>
              <a:t> في المناطق السكنية . ولوحظ الآثار الصحية تحدث عندما يفوق المعدل السنوي للمواد </a:t>
            </a:r>
            <a:r>
              <a:rPr lang="ar-SA" dirty="0" err="1">
                <a:solidFill>
                  <a:schemeClr val="tx2"/>
                </a:solidFill>
              </a:rPr>
              <a:t>الدقائقية</a:t>
            </a:r>
            <a:r>
              <a:rPr lang="ar-SA" dirty="0">
                <a:solidFill>
                  <a:schemeClr val="tx2"/>
                </a:solidFill>
              </a:rPr>
              <a:t> عن 80 </a:t>
            </a:r>
            <a:r>
              <a:rPr lang="ar-SA" dirty="0" err="1">
                <a:solidFill>
                  <a:schemeClr val="tx2"/>
                </a:solidFill>
              </a:rPr>
              <a:t>مايكروغرام</a:t>
            </a:r>
            <a:r>
              <a:rPr lang="ar-SA" dirty="0">
                <a:solidFill>
                  <a:schemeClr val="tx2"/>
                </a:solidFill>
              </a:rPr>
              <a:t> لكل متر مكعب واحد ، ويعتمد سلوك الملوثات على حجم الدقائق والزمن الذي تحتاجه </a:t>
            </a:r>
            <a:r>
              <a:rPr lang="ar-SA" dirty="0" err="1">
                <a:solidFill>
                  <a:schemeClr val="tx2"/>
                </a:solidFill>
              </a:rPr>
              <a:t>للإستقرار</a:t>
            </a:r>
            <a:r>
              <a:rPr lang="ar-SA" dirty="0">
                <a:solidFill>
                  <a:schemeClr val="tx2"/>
                </a:solidFill>
              </a:rPr>
              <a:t> في الأجواء ، فالدقائق التي يزيد حجمها عن 50 ميكرون تكون خطورتها </a:t>
            </a:r>
            <a:r>
              <a:rPr lang="ar-SA" dirty="0" err="1">
                <a:solidFill>
                  <a:schemeClr val="tx2"/>
                </a:solidFill>
              </a:rPr>
              <a:t>التلوثية</a:t>
            </a:r>
            <a:r>
              <a:rPr lang="ar-SA" dirty="0">
                <a:solidFill>
                  <a:schemeClr val="tx2"/>
                </a:solidFill>
              </a:rPr>
              <a:t> قصيرة الأمد</a:t>
            </a:r>
            <a:r>
              <a:rPr lang="ar-SA" dirty="0" smtClean="0">
                <a:solidFill>
                  <a:schemeClr val="tx2"/>
                </a:solidFill>
              </a:rPr>
              <a:t>.</a:t>
            </a:r>
            <a:endParaRPr lang="ar-IQ" dirty="0" smtClean="0">
              <a:solidFill>
                <a:schemeClr val="tx2"/>
              </a:solidFill>
            </a:endParaRPr>
          </a:p>
          <a:p>
            <a:pPr algn="r" rtl="1"/>
            <a:r>
              <a:rPr lang="en-US" dirty="0" smtClean="0">
                <a:solidFill>
                  <a:schemeClr val="tx2"/>
                </a:solidFill>
              </a:rPr>
              <a:t> </a:t>
            </a:r>
            <a:r>
              <a:rPr lang="ar-SA" dirty="0" smtClean="0">
                <a:solidFill>
                  <a:schemeClr val="tx2"/>
                </a:solidFill>
              </a:rPr>
              <a:t>تبقى بعض </a:t>
            </a:r>
            <a:r>
              <a:rPr lang="ar-SA" dirty="0">
                <a:solidFill>
                  <a:schemeClr val="tx2"/>
                </a:solidFill>
              </a:rPr>
              <a:t>الملوثات </a:t>
            </a:r>
            <a:r>
              <a:rPr lang="ar-SA" dirty="0" err="1">
                <a:solidFill>
                  <a:schemeClr val="tx2"/>
                </a:solidFill>
              </a:rPr>
              <a:t>الدقائقية</a:t>
            </a:r>
            <a:r>
              <a:rPr lang="ar-SA" dirty="0">
                <a:solidFill>
                  <a:schemeClr val="tx2"/>
                </a:solidFill>
              </a:rPr>
              <a:t> لمدد زمنية مختلفة ، حيث يمكن أن تعاني تفاعلات كيمياوية تؤدي إلى تكوين ملوثات ثانوية ، كما أن الدقائق الغازية والصلبة الصغيرة يمكنها أن تبقى عالقة في الأجواء لأيام أو أسابيع وربما لشهور أو سنوات وحسب موقها في الطبقات الجوية المختلفة ، وعلى سبيل المثال قد تبقى في طبقة </a:t>
            </a:r>
            <a:r>
              <a:rPr lang="ar-SA" dirty="0" err="1">
                <a:solidFill>
                  <a:schemeClr val="tx2"/>
                </a:solidFill>
              </a:rPr>
              <a:t>التروبوسفير</a:t>
            </a:r>
            <a:r>
              <a:rPr lang="ar-SA" dirty="0">
                <a:solidFill>
                  <a:schemeClr val="tx2"/>
                </a:solidFill>
              </a:rPr>
              <a:t> لمدة من ( 6- 14) يوما" ، بينما تبقى في طبقة </a:t>
            </a:r>
            <a:r>
              <a:rPr lang="ar-SA" dirty="0" err="1">
                <a:solidFill>
                  <a:schemeClr val="tx2"/>
                </a:solidFill>
              </a:rPr>
              <a:t>الستراتوسفير</a:t>
            </a:r>
            <a:r>
              <a:rPr lang="ar-SA" dirty="0">
                <a:solidFill>
                  <a:schemeClr val="tx2"/>
                </a:solidFill>
              </a:rPr>
              <a:t> لمدة تصل إلى أكثر من ستة أشهر ، إما إذا </a:t>
            </a:r>
            <a:r>
              <a:rPr lang="ar-SA" dirty="0" err="1">
                <a:solidFill>
                  <a:schemeClr val="tx2"/>
                </a:solidFill>
              </a:rPr>
              <a:t>إستقرت</a:t>
            </a:r>
            <a:r>
              <a:rPr lang="ar-SA" dirty="0">
                <a:solidFill>
                  <a:schemeClr val="tx2"/>
                </a:solidFill>
              </a:rPr>
              <a:t> في طبقة </a:t>
            </a:r>
            <a:r>
              <a:rPr lang="ar-SA" dirty="0" err="1">
                <a:solidFill>
                  <a:schemeClr val="tx2"/>
                </a:solidFill>
              </a:rPr>
              <a:t>الستراتوسفير</a:t>
            </a:r>
            <a:r>
              <a:rPr lang="ar-SA" dirty="0">
                <a:solidFill>
                  <a:schemeClr val="tx2"/>
                </a:solidFill>
              </a:rPr>
              <a:t> العليا فقد تمكث لفترة تتراوح بين  ( 1- 3) سنوات</a:t>
            </a:r>
            <a:r>
              <a:rPr lang="en-US" dirty="0">
                <a:solidFill>
                  <a:schemeClr val="tx2"/>
                </a:solidFill>
              </a:rPr>
              <a:t>                                        </a:t>
            </a:r>
            <a:endParaRPr lang="en-US" dirty="0" smtClean="0">
              <a:solidFill>
                <a:schemeClr val="tx2"/>
              </a:solidFill>
            </a:endParaRPr>
          </a:p>
          <a:p>
            <a:pPr algn="r" rtl="1"/>
            <a:r>
              <a:rPr lang="ar-SA" dirty="0" smtClean="0">
                <a:solidFill>
                  <a:schemeClr val="tx2"/>
                </a:solidFill>
              </a:rPr>
              <a:t>إن </a:t>
            </a:r>
            <a:r>
              <a:rPr lang="ar-SA" dirty="0">
                <a:solidFill>
                  <a:schemeClr val="tx2"/>
                </a:solidFill>
              </a:rPr>
              <a:t>زيادة نسبة الترسبات </a:t>
            </a:r>
            <a:r>
              <a:rPr lang="ar-SA" dirty="0" err="1">
                <a:solidFill>
                  <a:schemeClr val="tx2"/>
                </a:solidFill>
              </a:rPr>
              <a:t>الدقائقية</a:t>
            </a:r>
            <a:r>
              <a:rPr lang="ar-SA" dirty="0">
                <a:solidFill>
                  <a:schemeClr val="tx2"/>
                </a:solidFill>
              </a:rPr>
              <a:t> الكبيرة على سطح الأرض فأنها تؤثر على التآكل الكيميائي والتعرية للمواد البنائية والمعادن والتماثيل والمعالم </a:t>
            </a:r>
            <a:r>
              <a:rPr lang="ar-SA" dirty="0" err="1">
                <a:solidFill>
                  <a:schemeClr val="tx2"/>
                </a:solidFill>
              </a:rPr>
              <a:t>الآثارية</a:t>
            </a:r>
            <a:r>
              <a:rPr lang="ar-SA" dirty="0">
                <a:solidFill>
                  <a:schemeClr val="tx2"/>
                </a:solidFill>
              </a:rPr>
              <a:t> المختلفة. كما تؤثر الملوثات الغازية في الهواء والملوثات </a:t>
            </a:r>
            <a:r>
              <a:rPr lang="ar-SA" dirty="0" err="1">
                <a:solidFill>
                  <a:schemeClr val="tx2"/>
                </a:solidFill>
              </a:rPr>
              <a:t>الدقائقية</a:t>
            </a:r>
            <a:r>
              <a:rPr lang="ar-SA" dirty="0">
                <a:solidFill>
                  <a:schemeClr val="tx2"/>
                </a:solidFill>
              </a:rPr>
              <a:t> المترسبة على سطح الأرض على الكساء الخضري في تنشيط نموه فضلا" عن تراكمها على الأوراق النباتية وغلق ثغورها ، كذلك تتأثر الحيوانات الحقلية بالملوثات </a:t>
            </a:r>
            <a:r>
              <a:rPr lang="ar-SA" dirty="0" err="1">
                <a:solidFill>
                  <a:schemeClr val="tx2"/>
                </a:solidFill>
              </a:rPr>
              <a:t>الدقائقية</a:t>
            </a:r>
            <a:r>
              <a:rPr lang="ar-SA" dirty="0">
                <a:solidFill>
                  <a:schemeClr val="tx2"/>
                </a:solidFill>
              </a:rPr>
              <a:t> الجوية فقد تصاب بالأمراض المختلفة شأنها شأن </a:t>
            </a:r>
            <a:r>
              <a:rPr lang="ar-IQ" dirty="0">
                <a:solidFill>
                  <a:schemeClr val="tx2"/>
                </a:solidFill>
              </a:rPr>
              <a:t>ا</a:t>
            </a:r>
            <a:r>
              <a:rPr lang="ar-SA" dirty="0" smtClean="0">
                <a:solidFill>
                  <a:schemeClr val="tx2"/>
                </a:solidFill>
              </a:rPr>
              <a:t>لإنسان</a:t>
            </a:r>
            <a:endParaRPr lang="en-GB" dirty="0" smtClean="0">
              <a:solidFill>
                <a:schemeClr val="tx2"/>
              </a:solidFill>
            </a:endParaRPr>
          </a:p>
          <a:p>
            <a:pPr algn="r" rtl="1"/>
            <a:r>
              <a:rPr lang="ar-SA" dirty="0" smtClean="0">
                <a:solidFill>
                  <a:schemeClr val="tx2"/>
                </a:solidFill>
              </a:rPr>
              <a:t>إن </a:t>
            </a:r>
            <a:r>
              <a:rPr lang="ar-SA" dirty="0">
                <a:solidFill>
                  <a:schemeClr val="tx2"/>
                </a:solidFill>
              </a:rPr>
              <a:t>التأثير العام والأكثر </a:t>
            </a:r>
            <a:r>
              <a:rPr lang="ar-SA" dirty="0" err="1">
                <a:solidFill>
                  <a:schemeClr val="tx2"/>
                </a:solidFill>
              </a:rPr>
              <a:t>إنتشارا</a:t>
            </a:r>
            <a:r>
              <a:rPr lang="ar-SA" dirty="0">
                <a:solidFill>
                  <a:schemeClr val="tx2"/>
                </a:solidFill>
              </a:rPr>
              <a:t>" للتلوث الهوائي على السكان ناجم عن الدخان وثاني أوكسيد الكبريت الذين يسببان الضباب الدخاني ، كالذي حصل فوق لندن عام 1952 وأودي بحياة أكثر من أربعة آلاف شخص في يوم واحد</a:t>
            </a:r>
            <a:r>
              <a:rPr lang="en-US" dirty="0">
                <a:solidFill>
                  <a:schemeClr val="tx2"/>
                </a:solidFill>
              </a:rPr>
              <a:t>                                    </a:t>
            </a:r>
            <a:endParaRPr lang="en-US" dirty="0" smtClean="0">
              <a:solidFill>
                <a:schemeClr val="tx2"/>
              </a:solidFill>
            </a:endParaRPr>
          </a:p>
          <a:p>
            <a:pPr algn="r" rtl="1"/>
            <a:r>
              <a:rPr lang="ar-SA" dirty="0" smtClean="0">
                <a:solidFill>
                  <a:schemeClr val="tx2"/>
                </a:solidFill>
              </a:rPr>
              <a:t>كما </a:t>
            </a:r>
            <a:r>
              <a:rPr lang="ar-SA" dirty="0">
                <a:solidFill>
                  <a:schemeClr val="tx2"/>
                </a:solidFill>
              </a:rPr>
              <a:t>أن غبار المعادن والألياف وعدد من المواد الكيمياوية المصنعة وغيرها من دقائق الفحم والحجر </a:t>
            </a:r>
            <a:r>
              <a:rPr lang="ar-SA" dirty="0" err="1">
                <a:solidFill>
                  <a:schemeClr val="tx2"/>
                </a:solidFill>
              </a:rPr>
              <a:t>والمايكا</a:t>
            </a:r>
            <a:r>
              <a:rPr lang="ar-SA" dirty="0">
                <a:solidFill>
                  <a:schemeClr val="tx2"/>
                </a:solidFill>
              </a:rPr>
              <a:t> </a:t>
            </a:r>
            <a:r>
              <a:rPr lang="ar-SA" dirty="0" err="1">
                <a:solidFill>
                  <a:schemeClr val="tx2"/>
                </a:solidFill>
              </a:rPr>
              <a:t>والكرافيت</a:t>
            </a:r>
            <a:r>
              <a:rPr lang="ar-SA" dirty="0">
                <a:solidFill>
                  <a:schemeClr val="tx2"/>
                </a:solidFill>
              </a:rPr>
              <a:t> </a:t>
            </a:r>
            <a:r>
              <a:rPr lang="ar-SA" dirty="0" err="1">
                <a:solidFill>
                  <a:schemeClr val="tx2"/>
                </a:solidFill>
              </a:rPr>
              <a:t>والأسبست</a:t>
            </a:r>
            <a:r>
              <a:rPr lang="ar-SA" dirty="0">
                <a:solidFill>
                  <a:schemeClr val="tx2"/>
                </a:solidFill>
              </a:rPr>
              <a:t> وألياف الزجاج والصوف الصخري يؤدي </a:t>
            </a:r>
            <a:r>
              <a:rPr lang="ar-SA" dirty="0" err="1">
                <a:solidFill>
                  <a:schemeClr val="tx2"/>
                </a:solidFill>
              </a:rPr>
              <a:t>إستنشاقها</a:t>
            </a:r>
            <a:r>
              <a:rPr lang="ar-SA" dirty="0">
                <a:solidFill>
                  <a:schemeClr val="tx2"/>
                </a:solidFill>
              </a:rPr>
              <a:t> إلى العديد من الأمراض المعروفة التي تتركز في أجهزة التنفس والدوران والهضم</a:t>
            </a:r>
            <a:r>
              <a:rPr lang="en-GB" dirty="0">
                <a:solidFill>
                  <a:schemeClr val="tx2"/>
                </a:solidFill>
              </a:rPr>
              <a:t>.</a:t>
            </a:r>
            <a:endParaRPr lang="en-US" dirty="0">
              <a:solidFill>
                <a:schemeClr val="tx2"/>
              </a:solidFill>
            </a:endParaRPr>
          </a:p>
        </p:txBody>
      </p:sp>
    </p:spTree>
    <p:extLst>
      <p:ext uri="{BB962C8B-B14F-4D97-AF65-F5344CB8AC3E}">
        <p14:creationId xmlns:p14="http://schemas.microsoft.com/office/powerpoint/2010/main" val="3992303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726831"/>
            <a:ext cx="10515600" cy="5450132"/>
          </a:xfrm>
        </p:spPr>
        <p:txBody>
          <a:bodyPr>
            <a:noAutofit/>
          </a:bodyPr>
          <a:lstStyle/>
          <a:p>
            <a:pPr algn="just" rtl="1">
              <a:spcAft>
                <a:spcPts val="0"/>
              </a:spcAft>
            </a:pPr>
            <a:r>
              <a:rPr lang="ar-IQ" sz="2000" dirty="0">
                <a:solidFill>
                  <a:schemeClr val="tx2"/>
                </a:solidFill>
                <a:latin typeface="Times New Roman"/>
                <a:ea typeface="Times New Roman"/>
                <a:cs typeface="+mj-cs"/>
              </a:rPr>
              <a:t>وعلى هذا الاساس تقسم </a:t>
            </a:r>
            <a:r>
              <a:rPr lang="ar-IQ" sz="2000" dirty="0" err="1">
                <a:solidFill>
                  <a:schemeClr val="tx2"/>
                </a:solidFill>
                <a:latin typeface="Times New Roman"/>
                <a:ea typeface="Times New Roman"/>
                <a:cs typeface="+mj-cs"/>
              </a:rPr>
              <a:t>الدقائقيات</a:t>
            </a:r>
            <a:r>
              <a:rPr lang="ar-IQ" sz="2000" dirty="0">
                <a:solidFill>
                  <a:schemeClr val="tx2"/>
                </a:solidFill>
                <a:latin typeface="Times New Roman"/>
                <a:ea typeface="Times New Roman"/>
                <a:cs typeface="+mj-cs"/>
              </a:rPr>
              <a:t>  تبعا" لحجمها الى الاصناف التالية:</a:t>
            </a:r>
            <a:endParaRPr lang="en-US" sz="2000" dirty="0">
              <a:solidFill>
                <a:schemeClr val="tx2"/>
              </a:solidFill>
              <a:latin typeface="Times New Roman"/>
              <a:ea typeface="Times New Roman"/>
              <a:cs typeface="+mj-cs"/>
            </a:endParaRPr>
          </a:p>
          <a:p>
            <a:pPr marL="0" indent="0" algn="just" rtl="1">
              <a:spcAft>
                <a:spcPts val="0"/>
              </a:spcAft>
              <a:buNone/>
            </a:pPr>
            <a:r>
              <a:rPr lang="ar-IQ" sz="2000" dirty="0">
                <a:solidFill>
                  <a:schemeClr val="tx2"/>
                </a:solidFill>
                <a:latin typeface="Times New Roman"/>
                <a:ea typeface="Times New Roman"/>
                <a:cs typeface="+mj-cs"/>
              </a:rPr>
              <a:t>اولا":- دقائق ساقطة:-</a:t>
            </a:r>
            <a:endParaRPr lang="en-US" sz="2000" dirty="0">
              <a:solidFill>
                <a:schemeClr val="tx2"/>
              </a:solidFill>
              <a:latin typeface="Times New Roman"/>
              <a:ea typeface="Times New Roman"/>
              <a:cs typeface="+mj-cs"/>
            </a:endParaRPr>
          </a:p>
          <a:p>
            <a:pPr algn="just" rtl="1">
              <a:spcAft>
                <a:spcPts val="0"/>
              </a:spcAft>
            </a:pPr>
            <a:r>
              <a:rPr lang="ar-IQ" sz="2000" dirty="0">
                <a:solidFill>
                  <a:schemeClr val="tx2"/>
                </a:solidFill>
                <a:latin typeface="Times New Roman"/>
                <a:ea typeface="Times New Roman"/>
                <a:cs typeface="+mj-cs"/>
              </a:rPr>
              <a:t> </a:t>
            </a:r>
            <a:r>
              <a:rPr lang="ar-SA" sz="2000" dirty="0">
                <a:solidFill>
                  <a:schemeClr val="tx2"/>
                </a:solidFill>
                <a:latin typeface="Times New Roman"/>
                <a:ea typeface="Times New Roman"/>
                <a:cs typeface="+mj-cs"/>
              </a:rPr>
              <a:t>و هي تلك الدقائق التي لا تلبث أن تعود إلى الأرض بعد انطلاقها من مصادرها بتأثير الجاذبية الأرضية، و يطلق عليها اسم الغبار الساقط ، و يزيد قطر هذه الجسيمات عن  </a:t>
            </a:r>
            <a:r>
              <a:rPr lang="en-GB" sz="2000" dirty="0">
                <a:solidFill>
                  <a:schemeClr val="tx2"/>
                </a:solidFill>
                <a:latin typeface="Arial"/>
                <a:ea typeface="Times New Roman"/>
                <a:cs typeface="+mj-cs"/>
              </a:rPr>
              <a:t>10</a:t>
            </a:r>
            <a:r>
              <a:rPr lang="ar-IQ" sz="2000" dirty="0">
                <a:solidFill>
                  <a:schemeClr val="tx2"/>
                </a:solidFill>
                <a:latin typeface="Times New Roman"/>
                <a:ea typeface="Times New Roman"/>
                <a:cs typeface="+mj-cs"/>
              </a:rPr>
              <a:t> مايكرومتر تنتج على الاكثر من عمليات الية مثل </a:t>
            </a:r>
            <a:r>
              <a:rPr lang="ar-IQ" sz="2000" dirty="0" err="1">
                <a:solidFill>
                  <a:schemeClr val="tx2"/>
                </a:solidFill>
                <a:latin typeface="Times New Roman"/>
                <a:ea typeface="Times New Roman"/>
                <a:cs typeface="+mj-cs"/>
              </a:rPr>
              <a:t>مثل</a:t>
            </a:r>
            <a:r>
              <a:rPr lang="ar-IQ" sz="2000" dirty="0">
                <a:solidFill>
                  <a:schemeClr val="tx2"/>
                </a:solidFill>
                <a:latin typeface="Times New Roman"/>
                <a:ea typeface="Times New Roman"/>
                <a:cs typeface="+mj-cs"/>
              </a:rPr>
              <a:t> الطحن و الصقل وانها تترسب على مسافات ليست بعيدة عن مسار تكوينها ويقدر سرعه </a:t>
            </a:r>
            <a:r>
              <a:rPr lang="ar-IQ" sz="2000" dirty="0" err="1">
                <a:solidFill>
                  <a:schemeClr val="tx2"/>
                </a:solidFill>
                <a:latin typeface="Times New Roman"/>
                <a:ea typeface="Times New Roman"/>
                <a:cs typeface="+mj-cs"/>
              </a:rPr>
              <a:t>ترسيببها</a:t>
            </a:r>
            <a:r>
              <a:rPr lang="ar-IQ" sz="2000" dirty="0">
                <a:solidFill>
                  <a:schemeClr val="tx2"/>
                </a:solidFill>
                <a:latin typeface="Times New Roman"/>
                <a:ea typeface="Times New Roman"/>
                <a:cs typeface="+mj-cs"/>
              </a:rPr>
              <a:t> (</a:t>
            </a:r>
            <a:r>
              <a:rPr lang="en-US" sz="2000" dirty="0">
                <a:solidFill>
                  <a:schemeClr val="tx2"/>
                </a:solidFill>
                <a:latin typeface="Arial"/>
                <a:ea typeface="Times New Roman"/>
                <a:cs typeface="+mj-cs"/>
              </a:rPr>
              <a:t>17 cm/min </a:t>
            </a:r>
            <a:r>
              <a:rPr lang="ar-IQ" sz="2000" dirty="0">
                <a:solidFill>
                  <a:schemeClr val="tx2"/>
                </a:solidFill>
                <a:latin typeface="Arial"/>
                <a:ea typeface="Times New Roman"/>
                <a:cs typeface="+mj-cs"/>
              </a:rPr>
              <a:t>) ويمكن ان تحملها الرياح الشديدة مرة ثانية. ويظهر هذا النوع من الدقائق </a:t>
            </a:r>
            <a:r>
              <a:rPr lang="ar-IQ" sz="2000" dirty="0" err="1">
                <a:solidFill>
                  <a:schemeClr val="tx2"/>
                </a:solidFill>
                <a:latin typeface="Arial"/>
                <a:ea typeface="Times New Roman"/>
                <a:cs typeface="+mj-cs"/>
              </a:rPr>
              <a:t>تاثيرا</a:t>
            </a:r>
            <a:r>
              <a:rPr lang="ar-IQ" sz="2000" dirty="0">
                <a:solidFill>
                  <a:schemeClr val="tx2"/>
                </a:solidFill>
                <a:latin typeface="Arial"/>
                <a:ea typeface="Times New Roman"/>
                <a:cs typeface="+mj-cs"/>
              </a:rPr>
              <a:t>" كبيرا" على النباتات و الحيوانات والتربة </a:t>
            </a:r>
            <a:r>
              <a:rPr lang="ar-IQ" sz="2000" dirty="0" err="1">
                <a:solidFill>
                  <a:schemeClr val="tx2"/>
                </a:solidFill>
                <a:latin typeface="Arial"/>
                <a:ea typeface="Times New Roman"/>
                <a:cs typeface="+mj-cs"/>
              </a:rPr>
              <a:t>والمنشات</a:t>
            </a:r>
            <a:r>
              <a:rPr lang="ar-IQ" sz="2000" dirty="0">
                <a:solidFill>
                  <a:schemeClr val="tx2"/>
                </a:solidFill>
                <a:latin typeface="Arial"/>
                <a:ea typeface="Times New Roman"/>
                <a:cs typeface="+mj-cs"/>
              </a:rPr>
              <a:t> تصل معدلات سقوطها في المناطق الصناعية و المدن الى(</a:t>
            </a:r>
            <a:r>
              <a:rPr lang="en-US" sz="2000" dirty="0">
                <a:solidFill>
                  <a:schemeClr val="tx2"/>
                </a:solidFill>
                <a:latin typeface="Arial"/>
                <a:ea typeface="Times New Roman"/>
                <a:cs typeface="+mj-cs"/>
              </a:rPr>
              <a:t>270-300 km2 </a:t>
            </a:r>
            <a:r>
              <a:rPr lang="ar-IQ" sz="2000" dirty="0">
                <a:solidFill>
                  <a:schemeClr val="tx2"/>
                </a:solidFill>
                <a:latin typeface="Times New Roman"/>
                <a:ea typeface="Times New Roman"/>
                <a:cs typeface="+mj-cs"/>
              </a:rPr>
              <a:t>) في الشهر لأنه جرت العادة بإعطاء قياسات سقوط الغبار بمفهوم كتلة الدقائق المستقرة على مساحه معينة كل شهر او كل سنة فمثلا يتراوح سقوط الغبار عادة في مناطق معينة من </a:t>
            </a:r>
            <a:r>
              <a:rPr lang="en-US" sz="2000" dirty="0">
                <a:solidFill>
                  <a:schemeClr val="tx2"/>
                </a:solidFill>
                <a:latin typeface="Arial"/>
                <a:ea typeface="Times New Roman"/>
                <a:cs typeface="+mj-cs"/>
              </a:rPr>
              <a:t>0.35 mg</a:t>
            </a:r>
            <a:r>
              <a:rPr lang="ar-IQ" sz="2000" dirty="0">
                <a:solidFill>
                  <a:schemeClr val="tx2"/>
                </a:solidFill>
                <a:latin typeface="Times New Roman"/>
                <a:ea typeface="Times New Roman"/>
                <a:cs typeface="+mj-cs"/>
              </a:rPr>
              <a:t> الى </a:t>
            </a:r>
            <a:r>
              <a:rPr lang="en-US" sz="2000" dirty="0">
                <a:solidFill>
                  <a:schemeClr val="tx2"/>
                </a:solidFill>
                <a:latin typeface="Arial"/>
                <a:ea typeface="Times New Roman"/>
                <a:cs typeface="+mj-cs"/>
              </a:rPr>
              <a:t>3.5 mg </a:t>
            </a:r>
            <a:r>
              <a:rPr lang="ar-IQ" sz="2000" dirty="0">
                <a:solidFill>
                  <a:schemeClr val="tx2"/>
                </a:solidFill>
                <a:latin typeface="Arial"/>
                <a:ea typeface="Times New Roman"/>
                <a:cs typeface="+mj-cs"/>
              </a:rPr>
              <a:t>لكل </a:t>
            </a:r>
            <a:r>
              <a:rPr lang="en-US" sz="2000" dirty="0">
                <a:solidFill>
                  <a:schemeClr val="tx2"/>
                </a:solidFill>
                <a:latin typeface="Arial"/>
                <a:ea typeface="Times New Roman"/>
                <a:cs typeface="+mj-cs"/>
              </a:rPr>
              <a:t>cm</a:t>
            </a:r>
            <a:r>
              <a:rPr lang="en-US" sz="2000" baseline="30000" dirty="0">
                <a:solidFill>
                  <a:schemeClr val="tx2"/>
                </a:solidFill>
                <a:latin typeface="Arial"/>
                <a:ea typeface="Times New Roman"/>
                <a:cs typeface="+mj-cs"/>
              </a:rPr>
              <a:t>2</a:t>
            </a:r>
            <a:r>
              <a:rPr lang="ar-IQ" sz="2000" dirty="0">
                <a:solidFill>
                  <a:schemeClr val="tx2"/>
                </a:solidFill>
                <a:latin typeface="Times New Roman"/>
                <a:ea typeface="Times New Roman"/>
                <a:cs typeface="+mj-cs"/>
              </a:rPr>
              <a:t>- شهر او </a:t>
            </a:r>
            <a:r>
              <a:rPr lang="en-US" sz="2000" dirty="0">
                <a:solidFill>
                  <a:schemeClr val="tx2"/>
                </a:solidFill>
                <a:latin typeface="Arial"/>
                <a:ea typeface="Times New Roman"/>
                <a:cs typeface="+mj-cs"/>
              </a:rPr>
              <a:t>100-10 </a:t>
            </a:r>
            <a:r>
              <a:rPr lang="ar-IQ" sz="2000" dirty="0">
                <a:solidFill>
                  <a:schemeClr val="tx2"/>
                </a:solidFill>
                <a:latin typeface="Arial"/>
                <a:ea typeface="Times New Roman"/>
                <a:cs typeface="+mj-cs"/>
              </a:rPr>
              <a:t>طن بالميل مربع – شهر.</a:t>
            </a:r>
            <a:endParaRPr lang="en-US" sz="2000" dirty="0">
              <a:solidFill>
                <a:schemeClr val="tx2"/>
              </a:solidFill>
              <a:latin typeface="Times New Roman"/>
              <a:ea typeface="Times New Roman"/>
              <a:cs typeface="+mj-cs"/>
            </a:endParaRPr>
          </a:p>
          <a:p>
            <a:pPr algn="just" rtl="1">
              <a:spcAft>
                <a:spcPts val="0"/>
              </a:spcAft>
            </a:pPr>
            <a:r>
              <a:rPr lang="ar-SA" sz="2000" dirty="0">
                <a:solidFill>
                  <a:schemeClr val="tx2"/>
                </a:solidFill>
                <a:latin typeface="Times New Roman"/>
                <a:ea typeface="Times New Roman"/>
                <a:cs typeface="+mj-cs"/>
              </a:rPr>
              <a:t>و هذه الجسيمات لها </a:t>
            </a:r>
            <a:r>
              <a:rPr lang="ar-SA" sz="2000" dirty="0" err="1">
                <a:solidFill>
                  <a:schemeClr val="tx2"/>
                </a:solidFill>
                <a:latin typeface="Times New Roman"/>
                <a:ea typeface="Times New Roman"/>
                <a:cs typeface="+mj-cs"/>
              </a:rPr>
              <a:t>تاثير</a:t>
            </a:r>
            <a:r>
              <a:rPr lang="ar-SA" sz="2000" dirty="0">
                <a:solidFill>
                  <a:schemeClr val="tx2"/>
                </a:solidFill>
                <a:latin typeface="Times New Roman"/>
                <a:ea typeface="Times New Roman"/>
                <a:cs typeface="+mj-cs"/>
              </a:rPr>
              <a:t> على العيون و المنشآت الصناعية و الأبنية و الممتلكات، و لها تأثير خفيف على المجاري التنفسية للإنسان لأن شعيرات الأنف تعمل على حجز و ترسيب جزء كبير منها و خاصة الجسيمات التي يزيد قطرها عن مائة ميكروميتر.</a:t>
            </a:r>
            <a:endParaRPr lang="en-US" sz="2000" dirty="0">
              <a:solidFill>
                <a:schemeClr val="tx2"/>
              </a:solidFill>
              <a:latin typeface="Times New Roman"/>
              <a:ea typeface="Times New Roman"/>
              <a:cs typeface="+mj-cs"/>
            </a:endParaRPr>
          </a:p>
          <a:p>
            <a:pPr algn="just" rtl="1">
              <a:spcAft>
                <a:spcPts val="0"/>
              </a:spcAft>
            </a:pPr>
            <a:r>
              <a:rPr lang="ar-SA" sz="2000" dirty="0">
                <a:solidFill>
                  <a:schemeClr val="tx2"/>
                </a:solidFill>
                <a:latin typeface="Times New Roman"/>
                <a:ea typeface="Times New Roman"/>
                <a:cs typeface="+mj-cs"/>
              </a:rPr>
              <a:t> </a:t>
            </a:r>
            <a:r>
              <a:rPr lang="ar-IQ" sz="2000" dirty="0">
                <a:solidFill>
                  <a:schemeClr val="tx2"/>
                </a:solidFill>
                <a:latin typeface="Times New Roman"/>
                <a:ea typeface="Times New Roman"/>
                <a:cs typeface="+mj-cs"/>
              </a:rPr>
              <a:t>لذلك بينت الدراسات الوبائية وجود الارتباط الوثيق بين معدلات الوفيات من امراض الجهاز التنفسي كالربو والالتهاب الشعبي والانتفاخ الرئوي وغيرها وبين معدل مستوى تركيز </a:t>
            </a:r>
            <a:r>
              <a:rPr lang="ar-IQ" sz="2000" dirty="0" err="1">
                <a:solidFill>
                  <a:schemeClr val="tx2"/>
                </a:solidFill>
                <a:latin typeface="Times New Roman"/>
                <a:ea typeface="Times New Roman"/>
                <a:cs typeface="+mj-cs"/>
              </a:rPr>
              <a:t>الدقائقيات</a:t>
            </a:r>
            <a:r>
              <a:rPr lang="ar-IQ" sz="2000" dirty="0">
                <a:solidFill>
                  <a:schemeClr val="tx2"/>
                </a:solidFill>
                <a:latin typeface="Times New Roman"/>
                <a:ea typeface="Times New Roman"/>
                <a:cs typeface="+mj-cs"/>
              </a:rPr>
              <a:t> في المناطق السكنية. ولوحظ ان الاثار الصحية تحدث عندما يفوق المعدل السنوي للمواد </a:t>
            </a:r>
            <a:r>
              <a:rPr lang="ar-IQ" sz="2000" dirty="0" err="1">
                <a:solidFill>
                  <a:schemeClr val="tx2"/>
                </a:solidFill>
                <a:latin typeface="Times New Roman"/>
                <a:ea typeface="Times New Roman"/>
                <a:cs typeface="+mj-cs"/>
              </a:rPr>
              <a:t>الدقائقية</a:t>
            </a:r>
            <a:r>
              <a:rPr lang="ar-IQ" sz="2000" dirty="0">
                <a:solidFill>
                  <a:schemeClr val="tx2"/>
                </a:solidFill>
                <a:latin typeface="Times New Roman"/>
                <a:ea typeface="Times New Roman"/>
                <a:cs typeface="+mj-cs"/>
              </a:rPr>
              <a:t> عن </a:t>
            </a:r>
            <a:r>
              <a:rPr lang="en-GB" sz="2000" dirty="0">
                <a:solidFill>
                  <a:schemeClr val="tx2"/>
                </a:solidFill>
                <a:latin typeface="Arial"/>
                <a:ea typeface="Times New Roman"/>
                <a:cs typeface="+mj-cs"/>
              </a:rPr>
              <a:t>80 </a:t>
            </a:r>
            <a:r>
              <a:rPr lang="ar-IQ" sz="2000" dirty="0" err="1">
                <a:solidFill>
                  <a:schemeClr val="tx2"/>
                </a:solidFill>
                <a:latin typeface="Times New Roman"/>
                <a:ea typeface="Times New Roman"/>
                <a:cs typeface="+mj-cs"/>
              </a:rPr>
              <a:t>مايكروغرام</a:t>
            </a:r>
            <a:r>
              <a:rPr lang="ar-IQ" sz="2000" dirty="0">
                <a:solidFill>
                  <a:schemeClr val="tx2"/>
                </a:solidFill>
                <a:latin typeface="Times New Roman"/>
                <a:ea typeface="Times New Roman"/>
                <a:cs typeface="+mj-cs"/>
              </a:rPr>
              <a:t> لكل متر مكعب  ويعتمد سلوك الملوثات على حجم الدقائق و الزمن الذي تحتاجه للاستقرار في الاجواء . فالدقائق التي يزيد حجمها </a:t>
            </a:r>
            <a:r>
              <a:rPr lang="en-GB" sz="2000" dirty="0">
                <a:solidFill>
                  <a:schemeClr val="tx2"/>
                </a:solidFill>
                <a:latin typeface="Arial"/>
                <a:ea typeface="Times New Roman"/>
                <a:cs typeface="+mj-cs"/>
              </a:rPr>
              <a:t>50</a:t>
            </a:r>
            <a:r>
              <a:rPr lang="ar-IQ" sz="2000" dirty="0">
                <a:solidFill>
                  <a:schemeClr val="tx2"/>
                </a:solidFill>
                <a:latin typeface="Times New Roman"/>
                <a:ea typeface="Times New Roman"/>
                <a:cs typeface="+mj-cs"/>
              </a:rPr>
              <a:t> </a:t>
            </a:r>
            <a:r>
              <a:rPr lang="ar-IQ" sz="2000" dirty="0" err="1">
                <a:solidFill>
                  <a:schemeClr val="tx2"/>
                </a:solidFill>
                <a:latin typeface="Times New Roman"/>
                <a:ea typeface="Times New Roman"/>
                <a:cs typeface="+mj-cs"/>
              </a:rPr>
              <a:t>مايكرون</a:t>
            </a:r>
            <a:r>
              <a:rPr lang="ar-IQ" sz="2000" dirty="0">
                <a:solidFill>
                  <a:schemeClr val="tx2"/>
                </a:solidFill>
                <a:latin typeface="Times New Roman"/>
                <a:ea typeface="Times New Roman"/>
                <a:cs typeface="+mj-cs"/>
              </a:rPr>
              <a:t> تكون خطورتها </a:t>
            </a:r>
            <a:r>
              <a:rPr lang="ar-IQ" sz="2000" dirty="0" err="1">
                <a:solidFill>
                  <a:schemeClr val="tx2"/>
                </a:solidFill>
                <a:latin typeface="Times New Roman"/>
                <a:ea typeface="Times New Roman"/>
                <a:cs typeface="+mj-cs"/>
              </a:rPr>
              <a:t>الثلوثية</a:t>
            </a:r>
            <a:r>
              <a:rPr lang="ar-IQ" sz="2000" dirty="0">
                <a:solidFill>
                  <a:schemeClr val="tx2"/>
                </a:solidFill>
                <a:latin typeface="Times New Roman"/>
                <a:ea typeface="Times New Roman"/>
                <a:cs typeface="+mj-cs"/>
              </a:rPr>
              <a:t> قصيرة الامد.</a:t>
            </a:r>
            <a:endParaRPr lang="en-US" sz="2000" dirty="0">
              <a:solidFill>
                <a:schemeClr val="tx2"/>
              </a:solidFill>
              <a:latin typeface="Times New Roman"/>
              <a:ea typeface="Times New Roman"/>
              <a:cs typeface="+mj-cs"/>
            </a:endParaRPr>
          </a:p>
          <a:p>
            <a:pPr marL="0" indent="0" algn="just" rtl="1">
              <a:spcAft>
                <a:spcPts val="0"/>
              </a:spcAft>
              <a:buNone/>
            </a:pPr>
            <a:r>
              <a:rPr lang="ar-SA" sz="2000" dirty="0">
                <a:solidFill>
                  <a:schemeClr val="tx2"/>
                </a:solidFill>
                <a:latin typeface="Times New Roman"/>
                <a:ea typeface="Times New Roman"/>
                <a:cs typeface="+mj-cs"/>
              </a:rPr>
              <a:t> </a:t>
            </a:r>
            <a:endParaRPr lang="en-US" sz="2000" dirty="0">
              <a:solidFill>
                <a:schemeClr val="tx2"/>
              </a:solidFill>
              <a:latin typeface="Times New Roman"/>
              <a:ea typeface="Times New Roman"/>
              <a:cs typeface="+mj-cs"/>
            </a:endParaRPr>
          </a:p>
          <a:p>
            <a:pPr marL="0" indent="0" algn="just" rtl="1">
              <a:spcAft>
                <a:spcPts val="0"/>
              </a:spcAft>
              <a:buNone/>
            </a:pPr>
            <a:endParaRPr lang="en-US" sz="2000" dirty="0">
              <a:solidFill>
                <a:schemeClr val="tx2"/>
              </a:solidFill>
              <a:cs typeface="+mj-cs"/>
            </a:endParaRPr>
          </a:p>
        </p:txBody>
      </p:sp>
    </p:spTree>
    <p:extLst>
      <p:ext uri="{BB962C8B-B14F-4D97-AF65-F5344CB8AC3E}">
        <p14:creationId xmlns:p14="http://schemas.microsoft.com/office/powerpoint/2010/main" val="3299535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8246" y="422031"/>
            <a:ext cx="11512062" cy="5709138"/>
          </a:xfrm>
        </p:spPr>
        <p:txBody>
          <a:bodyPr>
            <a:normAutofit fontScale="77500" lnSpcReduction="20000"/>
          </a:bodyPr>
          <a:lstStyle/>
          <a:p>
            <a:pPr algn="just" rtl="1">
              <a:spcAft>
                <a:spcPts val="0"/>
              </a:spcAft>
            </a:pPr>
            <a:r>
              <a:rPr lang="ar-IQ" dirty="0">
                <a:solidFill>
                  <a:schemeClr val="tx2"/>
                </a:solidFill>
                <a:latin typeface="Times New Roman"/>
                <a:ea typeface="Times New Roman"/>
              </a:rPr>
              <a:t>ثانيا- الدقائق العالقة او </a:t>
            </a:r>
            <a:r>
              <a:rPr lang="ar-SA" dirty="0">
                <a:solidFill>
                  <a:schemeClr val="tx2"/>
                </a:solidFill>
                <a:latin typeface="Times New Roman"/>
                <a:ea typeface="Times New Roman"/>
              </a:rPr>
              <a:t>الجسيمات العالقة الكلية</a:t>
            </a:r>
            <a:r>
              <a:rPr lang="ar-IQ" dirty="0">
                <a:solidFill>
                  <a:schemeClr val="tx2"/>
                </a:solidFill>
                <a:latin typeface="Times New Roman"/>
                <a:ea typeface="Times New Roman"/>
              </a:rPr>
              <a:t>:- </a:t>
            </a:r>
            <a:r>
              <a:rPr lang="ar-SA" dirty="0">
                <a:solidFill>
                  <a:schemeClr val="tx2"/>
                </a:solidFill>
                <a:latin typeface="Times New Roman"/>
                <a:ea typeface="Times New Roman"/>
              </a:rPr>
              <a:t>يرمز لهذه الجسيمات </a:t>
            </a:r>
            <a:r>
              <a:rPr lang="ar-SA" dirty="0" smtClean="0">
                <a:solidFill>
                  <a:schemeClr val="tx2"/>
                </a:solidFill>
                <a:latin typeface="Times New Roman"/>
                <a:ea typeface="Times New Roman"/>
              </a:rPr>
              <a:t>بالرمز   </a:t>
            </a:r>
            <a:r>
              <a:rPr lang="en-GB" dirty="0">
                <a:solidFill>
                  <a:schemeClr val="tx2"/>
                </a:solidFill>
                <a:latin typeface="Arial"/>
                <a:ea typeface="Times New Roman"/>
                <a:cs typeface="Traditional Arabic"/>
              </a:rPr>
              <a:t>TSP Total Suspended Particulates  </a:t>
            </a:r>
            <a:r>
              <a:rPr lang="ar-IQ" dirty="0">
                <a:solidFill>
                  <a:schemeClr val="tx2"/>
                </a:solidFill>
                <a:latin typeface="Times New Roman"/>
                <a:ea typeface="Times New Roman"/>
              </a:rPr>
              <a:t>وهي دقائق يتراوح قطرها بين (</a:t>
            </a:r>
            <a:r>
              <a:rPr lang="en-US" dirty="0">
                <a:solidFill>
                  <a:schemeClr val="tx2"/>
                </a:solidFill>
                <a:latin typeface="Arial"/>
                <a:ea typeface="Times New Roman"/>
                <a:cs typeface="Traditional Arabic"/>
              </a:rPr>
              <a:t>0.1-10 µ</a:t>
            </a:r>
            <a:r>
              <a:rPr lang="ar-IQ" dirty="0">
                <a:solidFill>
                  <a:schemeClr val="tx2"/>
                </a:solidFill>
                <a:latin typeface="Times New Roman"/>
                <a:ea typeface="Times New Roman"/>
              </a:rPr>
              <a:t>) ولا يمكن لعين الانسان تمييزها وتبقى فترة طويلة معلقة في الهواء اما ترسيبها فيكون بطيء </a:t>
            </a:r>
            <a:r>
              <a:rPr lang="ar-SA" dirty="0">
                <a:solidFill>
                  <a:schemeClr val="tx2"/>
                </a:solidFill>
                <a:latin typeface="Times New Roman"/>
                <a:ea typeface="Times New Roman"/>
              </a:rPr>
              <a:t>و يتوقف على الظروف الطبيعية من رطوبة أو رياح أو حرارة و غيرها . و تعتبر الجسيمات العالقة أخطر الجسيمات الملوثة للهواء حيث من الممكن أن تصل للرئتين و تستقر هناك.</a:t>
            </a:r>
            <a:endParaRPr lang="en-US" sz="1600" dirty="0">
              <a:solidFill>
                <a:schemeClr val="tx2"/>
              </a:solidFill>
              <a:latin typeface="Times New Roman"/>
              <a:ea typeface="Times New Roman"/>
              <a:cs typeface="Traditional Arabic"/>
            </a:endParaRPr>
          </a:p>
          <a:p>
            <a:pPr algn="just" rtl="1">
              <a:spcAft>
                <a:spcPts val="0"/>
              </a:spcAft>
            </a:pPr>
            <a:r>
              <a:rPr lang="ar-SA" dirty="0">
                <a:solidFill>
                  <a:schemeClr val="tx2"/>
                </a:solidFill>
                <a:latin typeface="Times New Roman"/>
                <a:ea typeface="Times New Roman"/>
              </a:rPr>
              <a:t> </a:t>
            </a:r>
            <a:r>
              <a:rPr lang="ar-IQ" dirty="0">
                <a:solidFill>
                  <a:schemeClr val="tx2"/>
                </a:solidFill>
                <a:latin typeface="Times New Roman"/>
                <a:ea typeface="Times New Roman"/>
              </a:rPr>
              <a:t>ويصل معدل كمية الدقائق العالقة في مناطق معامل الاسمنت كبيرة جدا وان الحد المسموح به هو (</a:t>
            </a:r>
            <a:r>
              <a:rPr lang="en-US" dirty="0">
                <a:solidFill>
                  <a:schemeClr val="tx2"/>
                </a:solidFill>
                <a:latin typeface="Arial"/>
                <a:ea typeface="Times New Roman"/>
                <a:cs typeface="Traditional Arabic"/>
              </a:rPr>
              <a:t>0.5 mg/cm</a:t>
            </a:r>
            <a:r>
              <a:rPr lang="en-US" baseline="30000" dirty="0">
                <a:solidFill>
                  <a:schemeClr val="tx2"/>
                </a:solidFill>
                <a:latin typeface="Arial"/>
                <a:ea typeface="Times New Roman"/>
                <a:cs typeface="Traditional Arabic"/>
              </a:rPr>
              <a:t>3</a:t>
            </a:r>
            <a:r>
              <a:rPr lang="ar-IQ" dirty="0">
                <a:solidFill>
                  <a:schemeClr val="tx2"/>
                </a:solidFill>
                <a:latin typeface="Times New Roman"/>
                <a:ea typeface="Times New Roman"/>
              </a:rPr>
              <a:t>) ، </a:t>
            </a:r>
            <a:r>
              <a:rPr lang="ar-SA" dirty="0">
                <a:solidFill>
                  <a:schemeClr val="tx2"/>
                </a:solidFill>
                <a:latin typeface="Times New Roman"/>
                <a:ea typeface="Times New Roman"/>
              </a:rPr>
              <a:t>وبعض هذه الجسيمات كبير أو قاتم اللون بما فيه الكفاية لكي يرى بالعين المجردة مثل الدخان، و البعض الآخر صغيراً جداً بحيث لا يكتشف إلا بالمجاهر الإلكترونية.</a:t>
            </a:r>
            <a:endParaRPr lang="en-US" sz="1600" dirty="0">
              <a:solidFill>
                <a:schemeClr val="tx2"/>
              </a:solidFill>
              <a:latin typeface="Times New Roman"/>
              <a:ea typeface="Times New Roman"/>
              <a:cs typeface="Traditional Arabic"/>
            </a:endParaRPr>
          </a:p>
          <a:p>
            <a:pPr algn="just" rtl="1">
              <a:spcAft>
                <a:spcPts val="0"/>
              </a:spcAft>
            </a:pPr>
            <a:r>
              <a:rPr lang="ar-SA" dirty="0">
                <a:solidFill>
                  <a:schemeClr val="tx2"/>
                </a:solidFill>
                <a:latin typeface="Times New Roman"/>
                <a:ea typeface="Times New Roman"/>
              </a:rPr>
              <a:t> وعادة تنتج الجسيمات العالقة التي لا يزيد قطرها على 2.5 </a:t>
            </a:r>
            <a:r>
              <a:rPr lang="ar-SA" dirty="0" err="1">
                <a:solidFill>
                  <a:schemeClr val="tx2"/>
                </a:solidFill>
                <a:latin typeface="Times New Roman"/>
                <a:ea typeface="Times New Roman"/>
              </a:rPr>
              <a:t>ميكرومتر</a:t>
            </a:r>
            <a:r>
              <a:rPr lang="ar-SA" dirty="0">
                <a:solidFill>
                  <a:schemeClr val="tx2"/>
                </a:solidFill>
                <a:latin typeface="Times New Roman"/>
                <a:ea typeface="Times New Roman"/>
              </a:rPr>
              <a:t> من احتراق الوقود في محركات السيارات، و محطات توليد الكهرباء، و المصانع، و حرق الأخشاب. أما الجسيمات الأكبر من 2.5 </a:t>
            </a:r>
            <a:r>
              <a:rPr lang="ar-SA" dirty="0" err="1">
                <a:solidFill>
                  <a:schemeClr val="tx2"/>
                </a:solidFill>
                <a:latin typeface="Times New Roman"/>
                <a:ea typeface="Times New Roman"/>
              </a:rPr>
              <a:t>ميكرومتر</a:t>
            </a:r>
            <a:r>
              <a:rPr lang="ar-SA" dirty="0">
                <a:solidFill>
                  <a:schemeClr val="tx2"/>
                </a:solidFill>
                <a:latin typeface="Times New Roman"/>
                <a:ea typeface="Times New Roman"/>
              </a:rPr>
              <a:t> فتنتج عادة من حركة السيارات على الطرق غير المعبدة، و الكسارات، و تذرية الرياح، و ثوران البراكين.  و تتراكم هذه المواد العالقة في الهواء في الجهاز التنفسي و ينجم عنها تأثيرات صحية متعددة، فعند التعرض للمواد العالقة الكبيرة يحدث تهيج للجهاز التنفسي كما هو الحال في مرض الربو. أما المواد العالقة الدقيقة فينجم عنها عدة مشكلات أهمها زيادة الحالات </a:t>
            </a:r>
            <a:r>
              <a:rPr lang="ar-SA" dirty="0" err="1">
                <a:solidFill>
                  <a:schemeClr val="tx2"/>
                </a:solidFill>
                <a:latin typeface="Times New Roman"/>
                <a:ea typeface="Times New Roman"/>
              </a:rPr>
              <a:t>الإسعافية</a:t>
            </a:r>
            <a:r>
              <a:rPr lang="ar-SA" dirty="0">
                <a:solidFill>
                  <a:schemeClr val="tx2"/>
                </a:solidFill>
                <a:latin typeface="Times New Roman"/>
                <a:ea typeface="Times New Roman"/>
              </a:rPr>
              <a:t>، و التنويم بالمستشفيات المتعلقة بأمراض القلب و الرئتين، و تدني في كفاءة عمل الرئتين، و أحياناً الموت المبكر.  و يتعدى تأثير هذه المواد العالقة المشكلات الصحية ليشمل تدني الرؤية، و ما تسببه من مشكلات، و تدمير للألوان و الدهانات و مواد المباني.</a:t>
            </a:r>
            <a:endParaRPr lang="en-US" sz="1600" dirty="0">
              <a:solidFill>
                <a:schemeClr val="tx2"/>
              </a:solidFill>
              <a:latin typeface="Times New Roman"/>
              <a:ea typeface="Times New Roman"/>
              <a:cs typeface="Traditional Arabic"/>
            </a:endParaRPr>
          </a:p>
          <a:p>
            <a:pPr marL="0" indent="0" algn="just" rtl="1">
              <a:spcAft>
                <a:spcPts val="0"/>
              </a:spcAft>
              <a:buNone/>
            </a:pPr>
            <a:r>
              <a:rPr lang="ar-SA" dirty="0">
                <a:solidFill>
                  <a:schemeClr val="tx2"/>
                </a:solidFill>
                <a:latin typeface="Times New Roman"/>
                <a:ea typeface="Times New Roman"/>
              </a:rPr>
              <a:t> </a:t>
            </a:r>
            <a:endParaRPr lang="en-US" sz="1600" dirty="0" smtClean="0">
              <a:solidFill>
                <a:schemeClr val="tx2"/>
              </a:solidFill>
              <a:latin typeface="Times New Roman"/>
              <a:ea typeface="Times New Roman"/>
              <a:cs typeface="Traditional Arabic"/>
            </a:endParaRPr>
          </a:p>
          <a:p>
            <a:pPr algn="just" rtl="1"/>
            <a:r>
              <a:rPr lang="ar-IQ" dirty="0" smtClean="0">
                <a:solidFill>
                  <a:schemeClr val="tx2"/>
                </a:solidFill>
                <a:ea typeface="Times New Roman"/>
              </a:rPr>
              <a:t>ثالثا- الدقائق المجهرية او</a:t>
            </a:r>
            <a:r>
              <a:rPr lang="ar-IQ" b="1" dirty="0" smtClean="0">
                <a:solidFill>
                  <a:schemeClr val="tx2"/>
                </a:solidFill>
                <a:ea typeface="Times New Roman"/>
              </a:rPr>
              <a:t> </a:t>
            </a:r>
            <a:r>
              <a:rPr lang="ar-SA" dirty="0" smtClean="0">
                <a:solidFill>
                  <a:schemeClr val="tx2"/>
                </a:solidFill>
                <a:ea typeface="Times New Roman"/>
              </a:rPr>
              <a:t>الجسيمات العالقة الدقيقة</a:t>
            </a:r>
            <a:r>
              <a:rPr lang="ar-SA" b="1" dirty="0" smtClean="0">
                <a:solidFill>
                  <a:schemeClr val="tx2"/>
                </a:solidFill>
                <a:ea typeface="Times New Roman"/>
              </a:rPr>
              <a:t> </a:t>
            </a:r>
            <a:r>
              <a:rPr lang="ar-IQ" dirty="0" smtClean="0">
                <a:solidFill>
                  <a:schemeClr val="tx2"/>
                </a:solidFill>
                <a:ea typeface="Times New Roman"/>
              </a:rPr>
              <a:t>:- وهي دقائق دقيقة جدا قطرها اقل من (</a:t>
            </a:r>
            <a:r>
              <a:rPr lang="en-US" dirty="0" smtClean="0">
                <a:solidFill>
                  <a:schemeClr val="tx2"/>
                </a:solidFill>
                <a:latin typeface="Arial"/>
                <a:ea typeface="Times New Roman"/>
              </a:rPr>
              <a:t>0.1</a:t>
            </a:r>
            <a:r>
              <a:rPr lang="ar-IQ" dirty="0" smtClean="0">
                <a:solidFill>
                  <a:schemeClr val="tx2"/>
                </a:solidFill>
                <a:ea typeface="Times New Roman"/>
              </a:rPr>
              <a:t>) مايكرومتر تنتج عن تكثف المواد المتبخرة بعد الاحتراق ومن الصعب ترسيبها ولها حركة عشوائية (</a:t>
            </a:r>
            <a:r>
              <a:rPr lang="ar-IQ" dirty="0" err="1" smtClean="0">
                <a:solidFill>
                  <a:schemeClr val="tx2"/>
                </a:solidFill>
                <a:ea typeface="Times New Roman"/>
              </a:rPr>
              <a:t>بروانية</a:t>
            </a:r>
            <a:r>
              <a:rPr lang="ar-IQ" dirty="0" smtClean="0">
                <a:solidFill>
                  <a:schemeClr val="tx2"/>
                </a:solidFill>
                <a:ea typeface="Times New Roman"/>
              </a:rPr>
              <a:t>) </a:t>
            </a:r>
            <a:r>
              <a:rPr lang="ar-SA" dirty="0" smtClean="0">
                <a:solidFill>
                  <a:schemeClr val="tx2"/>
                </a:solidFill>
                <a:ea typeface="Times New Roman"/>
              </a:rPr>
              <a:t>و قد تتجمع مع بعضها البعض ليزداد</a:t>
            </a:r>
            <a:r>
              <a:rPr lang="ar-IQ" dirty="0" smtClean="0">
                <a:solidFill>
                  <a:schemeClr val="tx2"/>
                </a:solidFill>
                <a:ea typeface="Times New Roman"/>
              </a:rPr>
              <a:t> حجمها خلال تحررها الى اكثر من (</a:t>
            </a:r>
            <a:r>
              <a:rPr lang="en-US" dirty="0" smtClean="0">
                <a:solidFill>
                  <a:schemeClr val="tx2"/>
                </a:solidFill>
                <a:latin typeface="Arial"/>
                <a:ea typeface="Times New Roman"/>
              </a:rPr>
              <a:t>1</a:t>
            </a:r>
            <a:r>
              <a:rPr lang="ar-IQ" dirty="0" smtClean="0">
                <a:solidFill>
                  <a:schemeClr val="tx2"/>
                </a:solidFill>
                <a:ea typeface="Times New Roman"/>
              </a:rPr>
              <a:t>) مايكرومتر ويصل عددها في الهواء النقي الى (</a:t>
            </a:r>
            <a:r>
              <a:rPr lang="en-US" dirty="0" smtClean="0">
                <a:solidFill>
                  <a:schemeClr val="tx2"/>
                </a:solidFill>
                <a:latin typeface="Arial"/>
                <a:ea typeface="Times New Roman"/>
              </a:rPr>
              <a:t>100/cm</a:t>
            </a:r>
            <a:r>
              <a:rPr lang="en-US" baseline="30000" dirty="0" smtClean="0">
                <a:solidFill>
                  <a:schemeClr val="tx2"/>
                </a:solidFill>
                <a:latin typeface="Arial"/>
                <a:ea typeface="Times New Roman"/>
              </a:rPr>
              <a:t>3</a:t>
            </a:r>
            <a:r>
              <a:rPr lang="ar-IQ" dirty="0" smtClean="0">
                <a:solidFill>
                  <a:schemeClr val="tx2"/>
                </a:solidFill>
                <a:ea typeface="Times New Roman"/>
              </a:rPr>
              <a:t>)، اما في الاجواء الملوثة فيصل عددها الى اكثر من (</a:t>
            </a:r>
            <a:r>
              <a:rPr lang="en-US" dirty="0" smtClean="0">
                <a:solidFill>
                  <a:schemeClr val="tx2"/>
                </a:solidFill>
                <a:latin typeface="Arial"/>
                <a:ea typeface="Times New Roman"/>
              </a:rPr>
              <a:t>10</a:t>
            </a:r>
            <a:r>
              <a:rPr lang="en-US" baseline="30000" dirty="0" smtClean="0">
                <a:solidFill>
                  <a:schemeClr val="tx2"/>
                </a:solidFill>
                <a:latin typeface="Arial"/>
                <a:ea typeface="Times New Roman"/>
              </a:rPr>
              <a:t>5</a:t>
            </a:r>
            <a:r>
              <a:rPr lang="en-US" dirty="0" smtClean="0">
                <a:solidFill>
                  <a:schemeClr val="tx2"/>
                </a:solidFill>
                <a:latin typeface="Arial"/>
                <a:ea typeface="Times New Roman"/>
              </a:rPr>
              <a:t>/cm</a:t>
            </a:r>
            <a:r>
              <a:rPr lang="en-US" baseline="30000" dirty="0" smtClean="0">
                <a:solidFill>
                  <a:schemeClr val="tx2"/>
                </a:solidFill>
                <a:latin typeface="Arial"/>
                <a:ea typeface="Times New Roman"/>
              </a:rPr>
              <a:t>3</a:t>
            </a:r>
            <a:r>
              <a:rPr lang="ar-IQ" dirty="0" smtClean="0">
                <a:solidFill>
                  <a:schemeClr val="tx2"/>
                </a:solidFill>
                <a:ea typeface="Times New Roman"/>
              </a:rPr>
              <a:t>).</a:t>
            </a:r>
            <a:r>
              <a:rPr lang="ar-SA" dirty="0" smtClean="0">
                <a:solidFill>
                  <a:schemeClr val="tx2"/>
                </a:solidFill>
                <a:ea typeface="Times New Roman"/>
              </a:rPr>
              <a:t> و لا تشكل هذه الجسيمات خطراً كبيراً على صحة الإنسان، مع أنها تصل إلى الرئتين بسهولة، حيث تستطيع الرئتين نفثها أثناء الزفير.</a:t>
            </a:r>
            <a:endParaRPr lang="ar-IQ" dirty="0">
              <a:solidFill>
                <a:schemeClr val="tx2"/>
              </a:solidFill>
            </a:endParaRPr>
          </a:p>
        </p:txBody>
      </p:sp>
    </p:spTree>
    <p:extLst>
      <p:ext uri="{BB962C8B-B14F-4D97-AF65-F5344CB8AC3E}">
        <p14:creationId xmlns:p14="http://schemas.microsoft.com/office/powerpoint/2010/main" val="3725560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12984" y="773721"/>
            <a:ext cx="9073661" cy="4138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مستطيل 2"/>
          <p:cNvSpPr/>
          <p:nvPr/>
        </p:nvSpPr>
        <p:spPr>
          <a:xfrm>
            <a:off x="1312986" y="5081954"/>
            <a:ext cx="9097106" cy="1200329"/>
          </a:xfrm>
          <a:prstGeom prst="rect">
            <a:avLst/>
          </a:prstGeom>
        </p:spPr>
        <p:txBody>
          <a:bodyPr wrap="square">
            <a:spAutoFit/>
          </a:bodyPr>
          <a:lstStyle/>
          <a:p>
            <a:pPr algn="just" rtl="1"/>
            <a:r>
              <a:rPr lang="ar-IQ" sz="2400" dirty="0">
                <a:solidFill>
                  <a:schemeClr val="tx2"/>
                </a:solidFill>
              </a:rPr>
              <a:t>الشكل يوضح الدقائق الصلبة في الهواء ومديات اقطارها دقائق الدخان غبار الفحم دخان السجائر الرماد حبوب اللقاح دقائق الاصباغ دقائق وابخرة الصناعات المعدنية غبار الاسمنت رذاذ المبيدات الدقيق دقائق السخام.</a:t>
            </a:r>
            <a:endParaRPr lang="en-US" sz="2400" dirty="0">
              <a:solidFill>
                <a:schemeClr val="tx2"/>
              </a:solidFill>
            </a:endParaRPr>
          </a:p>
        </p:txBody>
      </p:sp>
    </p:spTree>
    <p:extLst>
      <p:ext uri="{BB962C8B-B14F-4D97-AF65-F5344CB8AC3E}">
        <p14:creationId xmlns:p14="http://schemas.microsoft.com/office/powerpoint/2010/main" val="4048978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1231</TotalTime>
  <Words>784</Words>
  <Application>Microsoft Office PowerPoint</Application>
  <PresentationFormat>مخصص</PresentationFormat>
  <Paragraphs>36</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Office Theme</vt:lpstr>
      <vt:lpstr>                                                                                                                                             محاضرات في  التلوث البيئي  قسم الفيزياء- المرحلة الرابعة م. جاسم محمد عبد اللطيف      </vt:lpstr>
      <vt:lpstr>المحاضرة التاسعة الفصل الثالث تلوث الهواء</vt:lpstr>
      <vt:lpst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التلوث البيئي</dc:title>
  <dc:creator>jasim</dc:creator>
  <cp:lastModifiedBy>DR.Ahmed Saker 2o1O</cp:lastModifiedBy>
  <cp:revision>162</cp:revision>
  <dcterms:created xsi:type="dcterms:W3CDTF">2018-10-15T14:00:14Z</dcterms:created>
  <dcterms:modified xsi:type="dcterms:W3CDTF">2019-12-30T22:06:04Z</dcterms:modified>
</cp:coreProperties>
</file>